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0" r:id="rId2"/>
  </p:sldMasterIdLst>
  <p:sldIdLst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6" r:id="rId13"/>
    <p:sldId id="265" r:id="rId14"/>
    <p:sldId id="277" r:id="rId15"/>
    <p:sldId id="275" r:id="rId16"/>
    <p:sldId id="276" r:id="rId17"/>
    <p:sldId id="268" r:id="rId18"/>
    <p:sldId id="269" r:id="rId19"/>
    <p:sldId id="270" r:id="rId20"/>
    <p:sldId id="271" r:id="rId21"/>
    <p:sldId id="274" r:id="rId22"/>
    <p:sldId id="272" r:id="rId23"/>
    <p:sldId id="27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2931E6-6F9B-4D24-ABD3-060ABE0E099C}" type="doc">
      <dgm:prSet loTypeId="urn:microsoft.com/office/officeart/2005/8/layout/equation2" loCatId="process" qsTypeId="urn:microsoft.com/office/officeart/2005/8/quickstyle/simple3" qsCatId="simple" csTypeId="urn:microsoft.com/office/officeart/2005/8/colors/accent1_2" csCatId="accent1" phldr="1"/>
      <dgm:spPr/>
    </dgm:pt>
    <dgm:pt modelId="{6F7C2E05-A0F9-49B7-9EEC-FD2D418A7504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sz="2800" dirty="0"/>
            <a:t>We cannot predict cloud covering per day</a:t>
          </a:r>
        </a:p>
      </dgm:t>
    </dgm:pt>
    <dgm:pt modelId="{A8F8A07B-D168-429D-9A07-7DCF8405F2B0}" type="parTrans" cxnId="{AEE57C4A-4769-404E-8DD0-7A1560847BA7}">
      <dgm:prSet/>
      <dgm:spPr/>
      <dgm:t>
        <a:bodyPr/>
        <a:lstStyle/>
        <a:p>
          <a:pPr algn="ctr"/>
          <a:endParaRPr lang="en-US"/>
        </a:p>
      </dgm:t>
    </dgm:pt>
    <dgm:pt modelId="{5DE5E443-5511-4828-B630-357932069BD1}" type="sibTrans" cxnId="{AEE57C4A-4769-404E-8DD0-7A1560847BA7}">
      <dgm:prSet/>
      <dgm:spPr/>
      <dgm:t>
        <a:bodyPr/>
        <a:lstStyle/>
        <a:p>
          <a:pPr algn="ctr"/>
          <a:endParaRPr lang="en-US"/>
        </a:p>
      </dgm:t>
    </dgm:pt>
    <dgm:pt modelId="{A6E19847-4D22-49AD-8F87-EFB1FD88B5D9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sz="2800" dirty="0"/>
            <a:t>Variation of the distance travel by Sun</a:t>
          </a:r>
        </a:p>
      </dgm:t>
    </dgm:pt>
    <dgm:pt modelId="{26D693BF-140F-4F09-AD75-900178768B53}" type="parTrans" cxnId="{209325F2-0AF1-4995-9AE9-494692E9A013}">
      <dgm:prSet/>
      <dgm:spPr/>
      <dgm:t>
        <a:bodyPr/>
        <a:lstStyle/>
        <a:p>
          <a:pPr algn="ctr"/>
          <a:endParaRPr lang="en-US"/>
        </a:p>
      </dgm:t>
    </dgm:pt>
    <dgm:pt modelId="{1A656B0A-8C99-4502-9F88-82112ACE5CC8}" type="sibTrans" cxnId="{209325F2-0AF1-4995-9AE9-494692E9A013}">
      <dgm:prSet/>
      <dgm:spPr/>
      <dgm:t>
        <a:bodyPr/>
        <a:lstStyle/>
        <a:p>
          <a:pPr algn="ctr"/>
          <a:endParaRPr lang="en-US"/>
        </a:p>
      </dgm:t>
    </dgm:pt>
    <dgm:pt modelId="{F40C58D3-7FAC-4BCB-AF95-0E9582E1802D}">
      <dgm:prSet/>
      <dgm:spPr/>
      <dgm:t>
        <a:bodyPr/>
        <a:lstStyle/>
        <a:p>
          <a:pPr algn="ctr"/>
          <a:r>
            <a:rPr lang="en-US" dirty="0"/>
            <a:t>Decrease efficiency up to 15%-22% .</a:t>
          </a:r>
        </a:p>
        <a:p>
          <a:pPr algn="ctr"/>
          <a:endParaRPr lang="en-US" dirty="0"/>
        </a:p>
        <a:p>
          <a:pPr algn="ctr"/>
          <a:endParaRPr lang="en-US" dirty="0"/>
        </a:p>
        <a:p>
          <a:pPr algn="ctr"/>
          <a:endParaRPr lang="en-US" dirty="0"/>
        </a:p>
        <a:p>
          <a:pPr algn="ctr"/>
          <a:r>
            <a:rPr lang="en-US" dirty="0"/>
            <a:t> Most of the energy will be lost in a conventional fixed solar panel.</a:t>
          </a:r>
        </a:p>
      </dgm:t>
    </dgm:pt>
    <dgm:pt modelId="{E64B0ED2-C631-47E9-A093-89E7860B9960}" type="parTrans" cxnId="{F5977AA4-9A7E-4EC2-981C-93197B475249}">
      <dgm:prSet/>
      <dgm:spPr/>
      <dgm:t>
        <a:bodyPr/>
        <a:lstStyle/>
        <a:p>
          <a:pPr algn="ctr"/>
          <a:endParaRPr lang="en-US"/>
        </a:p>
      </dgm:t>
    </dgm:pt>
    <dgm:pt modelId="{4B0249E6-399B-468C-9FF9-F34166F113F9}" type="sibTrans" cxnId="{F5977AA4-9A7E-4EC2-981C-93197B475249}">
      <dgm:prSet/>
      <dgm:spPr/>
      <dgm:t>
        <a:bodyPr/>
        <a:lstStyle/>
        <a:p>
          <a:pPr algn="ctr"/>
          <a:endParaRPr lang="en-US"/>
        </a:p>
      </dgm:t>
    </dgm:pt>
    <dgm:pt modelId="{32473757-D8F8-47BE-8523-90EEA924436C}" type="pres">
      <dgm:prSet presAssocID="{D12931E6-6F9B-4D24-ABD3-060ABE0E099C}" presName="Name0" presStyleCnt="0">
        <dgm:presLayoutVars>
          <dgm:dir/>
          <dgm:resizeHandles val="exact"/>
        </dgm:presLayoutVars>
      </dgm:prSet>
      <dgm:spPr/>
    </dgm:pt>
    <dgm:pt modelId="{8344D8B1-18F2-41F7-8CCC-468E5CFACA4B}" type="pres">
      <dgm:prSet presAssocID="{D12931E6-6F9B-4D24-ABD3-060ABE0E099C}" presName="vNodes" presStyleCnt="0"/>
      <dgm:spPr/>
    </dgm:pt>
    <dgm:pt modelId="{9A0A98BC-D8FB-41AB-AD62-C3B46D025522}" type="pres">
      <dgm:prSet presAssocID="{6F7C2E05-A0F9-49B7-9EEC-FD2D418A7504}" presName="node" presStyleLbl="node1" presStyleIdx="0" presStyleCnt="3" custScaleX="149555" custScaleY="123272">
        <dgm:presLayoutVars>
          <dgm:bulletEnabled val="1"/>
        </dgm:presLayoutVars>
      </dgm:prSet>
      <dgm:spPr/>
    </dgm:pt>
    <dgm:pt modelId="{E8D1223A-2866-45EF-8EFE-374BC561C802}" type="pres">
      <dgm:prSet presAssocID="{5DE5E443-5511-4828-B630-357932069BD1}" presName="spacerT" presStyleCnt="0"/>
      <dgm:spPr/>
    </dgm:pt>
    <dgm:pt modelId="{62F550DB-7FD8-48F8-AE8B-F9672239B018}" type="pres">
      <dgm:prSet presAssocID="{5DE5E443-5511-4828-B630-357932069BD1}" presName="sibTrans" presStyleLbl="sibTrans2D1" presStyleIdx="0" presStyleCnt="2" custLinFactNeighborX="-4331" custLinFactNeighborY="56145"/>
      <dgm:spPr/>
    </dgm:pt>
    <dgm:pt modelId="{4508CC6E-3C88-4AF6-83DB-A7DB260AD9C4}" type="pres">
      <dgm:prSet presAssocID="{5DE5E443-5511-4828-B630-357932069BD1}" presName="spacerB" presStyleCnt="0"/>
      <dgm:spPr/>
    </dgm:pt>
    <dgm:pt modelId="{1AB55EB7-9BAC-4E63-9193-23009CD27CEF}" type="pres">
      <dgm:prSet presAssocID="{A6E19847-4D22-49AD-8F87-EFB1FD88B5D9}" presName="node" presStyleLbl="node1" presStyleIdx="1" presStyleCnt="3" custScaleX="149555" custScaleY="123272">
        <dgm:presLayoutVars>
          <dgm:bulletEnabled val="1"/>
        </dgm:presLayoutVars>
      </dgm:prSet>
      <dgm:spPr/>
    </dgm:pt>
    <dgm:pt modelId="{74B281B8-F2EE-4080-874E-B9B90AF45942}" type="pres">
      <dgm:prSet presAssocID="{D12931E6-6F9B-4D24-ABD3-060ABE0E099C}" presName="sibTransLast" presStyleLbl="sibTrans2D1" presStyleIdx="1" presStyleCnt="2" custScaleX="139998" custScaleY="214179" custLinFactNeighborX="-471" custLinFactNeighborY="31040"/>
      <dgm:spPr/>
    </dgm:pt>
    <dgm:pt modelId="{F4D633A6-D66C-4362-B6EB-8198605004A8}" type="pres">
      <dgm:prSet presAssocID="{D12931E6-6F9B-4D24-ABD3-060ABE0E099C}" presName="connectorText" presStyleLbl="sibTrans2D1" presStyleIdx="1" presStyleCnt="2"/>
      <dgm:spPr/>
    </dgm:pt>
    <dgm:pt modelId="{BDEB36D3-9E15-4554-84DE-108B96F9B272}" type="pres">
      <dgm:prSet presAssocID="{D12931E6-6F9B-4D24-ABD3-060ABE0E099C}" presName="lastNode" presStyleLbl="node1" presStyleIdx="2" presStyleCnt="3" custLinFactX="10342" custLinFactNeighborX="100000">
        <dgm:presLayoutVars>
          <dgm:bulletEnabled val="1"/>
        </dgm:presLayoutVars>
      </dgm:prSet>
      <dgm:spPr/>
    </dgm:pt>
  </dgm:ptLst>
  <dgm:cxnLst>
    <dgm:cxn modelId="{662D211D-7198-4E62-96BC-A38C1A0C50EA}" type="presOf" srcId="{1A656B0A-8C99-4502-9F88-82112ACE5CC8}" destId="{74B281B8-F2EE-4080-874E-B9B90AF45942}" srcOrd="0" destOrd="0" presId="urn:microsoft.com/office/officeart/2005/8/layout/equation2"/>
    <dgm:cxn modelId="{D01EFB29-B47F-43E6-9BDA-803BF03965FE}" type="presOf" srcId="{5DE5E443-5511-4828-B630-357932069BD1}" destId="{62F550DB-7FD8-48F8-AE8B-F9672239B018}" srcOrd="0" destOrd="0" presId="urn:microsoft.com/office/officeart/2005/8/layout/equation2"/>
    <dgm:cxn modelId="{AEE57C4A-4769-404E-8DD0-7A1560847BA7}" srcId="{D12931E6-6F9B-4D24-ABD3-060ABE0E099C}" destId="{6F7C2E05-A0F9-49B7-9EEC-FD2D418A7504}" srcOrd="0" destOrd="0" parTransId="{A8F8A07B-D168-429D-9A07-7DCF8405F2B0}" sibTransId="{5DE5E443-5511-4828-B630-357932069BD1}"/>
    <dgm:cxn modelId="{03A48E6C-387A-4983-8ABB-CC706C4E5039}" type="presOf" srcId="{6F7C2E05-A0F9-49B7-9EEC-FD2D418A7504}" destId="{9A0A98BC-D8FB-41AB-AD62-C3B46D025522}" srcOrd="0" destOrd="0" presId="urn:microsoft.com/office/officeart/2005/8/layout/equation2"/>
    <dgm:cxn modelId="{6B4C1E9C-3E7B-4850-A262-F373FC0B99C2}" type="presOf" srcId="{D12931E6-6F9B-4D24-ABD3-060ABE0E099C}" destId="{32473757-D8F8-47BE-8523-90EEA924436C}" srcOrd="0" destOrd="0" presId="urn:microsoft.com/office/officeart/2005/8/layout/equation2"/>
    <dgm:cxn modelId="{F5977AA4-9A7E-4EC2-981C-93197B475249}" srcId="{D12931E6-6F9B-4D24-ABD3-060ABE0E099C}" destId="{F40C58D3-7FAC-4BCB-AF95-0E9582E1802D}" srcOrd="2" destOrd="0" parTransId="{E64B0ED2-C631-47E9-A093-89E7860B9960}" sibTransId="{4B0249E6-399B-468C-9FF9-F34166F113F9}"/>
    <dgm:cxn modelId="{F84798B4-CEF6-4241-8E6A-5B9D03403DB5}" type="presOf" srcId="{A6E19847-4D22-49AD-8F87-EFB1FD88B5D9}" destId="{1AB55EB7-9BAC-4E63-9193-23009CD27CEF}" srcOrd="0" destOrd="0" presId="urn:microsoft.com/office/officeart/2005/8/layout/equation2"/>
    <dgm:cxn modelId="{760378E9-B34F-49B2-B5C3-C661FBBB5300}" type="presOf" srcId="{1A656B0A-8C99-4502-9F88-82112ACE5CC8}" destId="{F4D633A6-D66C-4362-B6EB-8198605004A8}" srcOrd="1" destOrd="0" presId="urn:microsoft.com/office/officeart/2005/8/layout/equation2"/>
    <dgm:cxn modelId="{B9E393EE-D004-4EC5-A039-A73B5F528F51}" type="presOf" srcId="{F40C58D3-7FAC-4BCB-AF95-0E9582E1802D}" destId="{BDEB36D3-9E15-4554-84DE-108B96F9B272}" srcOrd="0" destOrd="0" presId="urn:microsoft.com/office/officeart/2005/8/layout/equation2"/>
    <dgm:cxn modelId="{209325F2-0AF1-4995-9AE9-494692E9A013}" srcId="{D12931E6-6F9B-4D24-ABD3-060ABE0E099C}" destId="{A6E19847-4D22-49AD-8F87-EFB1FD88B5D9}" srcOrd="1" destOrd="0" parTransId="{26D693BF-140F-4F09-AD75-900178768B53}" sibTransId="{1A656B0A-8C99-4502-9F88-82112ACE5CC8}"/>
    <dgm:cxn modelId="{74D9F877-34F2-44A1-9941-798AA982EE7F}" type="presParOf" srcId="{32473757-D8F8-47BE-8523-90EEA924436C}" destId="{8344D8B1-18F2-41F7-8CCC-468E5CFACA4B}" srcOrd="0" destOrd="0" presId="urn:microsoft.com/office/officeart/2005/8/layout/equation2"/>
    <dgm:cxn modelId="{4AE8121F-298D-42CB-A1D9-C0FA02F7FB0D}" type="presParOf" srcId="{8344D8B1-18F2-41F7-8CCC-468E5CFACA4B}" destId="{9A0A98BC-D8FB-41AB-AD62-C3B46D025522}" srcOrd="0" destOrd="0" presId="urn:microsoft.com/office/officeart/2005/8/layout/equation2"/>
    <dgm:cxn modelId="{D8E150FD-A772-4681-852C-37E5FC25BA09}" type="presParOf" srcId="{8344D8B1-18F2-41F7-8CCC-468E5CFACA4B}" destId="{E8D1223A-2866-45EF-8EFE-374BC561C802}" srcOrd="1" destOrd="0" presId="urn:microsoft.com/office/officeart/2005/8/layout/equation2"/>
    <dgm:cxn modelId="{0E00DCD3-E07D-449A-AA78-01C421130A9A}" type="presParOf" srcId="{8344D8B1-18F2-41F7-8CCC-468E5CFACA4B}" destId="{62F550DB-7FD8-48F8-AE8B-F9672239B018}" srcOrd="2" destOrd="0" presId="urn:microsoft.com/office/officeart/2005/8/layout/equation2"/>
    <dgm:cxn modelId="{00278B09-A45C-404D-B26E-35A38A4BC2EA}" type="presParOf" srcId="{8344D8B1-18F2-41F7-8CCC-468E5CFACA4B}" destId="{4508CC6E-3C88-4AF6-83DB-A7DB260AD9C4}" srcOrd="3" destOrd="0" presId="urn:microsoft.com/office/officeart/2005/8/layout/equation2"/>
    <dgm:cxn modelId="{C4BBCBC0-E242-471A-A270-314A449E48B8}" type="presParOf" srcId="{8344D8B1-18F2-41F7-8CCC-468E5CFACA4B}" destId="{1AB55EB7-9BAC-4E63-9193-23009CD27CEF}" srcOrd="4" destOrd="0" presId="urn:microsoft.com/office/officeart/2005/8/layout/equation2"/>
    <dgm:cxn modelId="{589FC4AE-AED8-4677-AFDE-19ACD3A84EF7}" type="presParOf" srcId="{32473757-D8F8-47BE-8523-90EEA924436C}" destId="{74B281B8-F2EE-4080-874E-B9B90AF45942}" srcOrd="1" destOrd="0" presId="urn:microsoft.com/office/officeart/2005/8/layout/equation2"/>
    <dgm:cxn modelId="{7ACEEBAF-F305-4902-BA1D-080AD5F760EA}" type="presParOf" srcId="{74B281B8-F2EE-4080-874E-B9B90AF45942}" destId="{F4D633A6-D66C-4362-B6EB-8198605004A8}" srcOrd="0" destOrd="0" presId="urn:microsoft.com/office/officeart/2005/8/layout/equation2"/>
    <dgm:cxn modelId="{32CE850A-6430-4E50-AA7B-CD1C5F2105DF}" type="presParOf" srcId="{32473757-D8F8-47BE-8523-90EEA924436C}" destId="{BDEB36D3-9E15-4554-84DE-108B96F9B27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A98BC-D8FB-41AB-AD62-C3B46D025522}">
      <dsp:nvSpPr>
        <dsp:cNvPr id="0" name=""/>
        <dsp:cNvSpPr/>
      </dsp:nvSpPr>
      <dsp:spPr>
        <a:xfrm>
          <a:off x="1384014" y="3122"/>
          <a:ext cx="2745662" cy="2263136"/>
        </a:xfrm>
        <a:prstGeom prst="ellipse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 cannot predict cloud covering per day</a:t>
          </a:r>
        </a:p>
      </dsp:txBody>
      <dsp:txXfrm>
        <a:off x="1786107" y="334551"/>
        <a:ext cx="1941476" cy="1600278"/>
      </dsp:txXfrm>
    </dsp:sp>
    <dsp:sp modelId="{62F550DB-7FD8-48F8-AE8B-F9672239B018}">
      <dsp:nvSpPr>
        <dsp:cNvPr id="0" name=""/>
        <dsp:cNvSpPr/>
      </dsp:nvSpPr>
      <dsp:spPr>
        <a:xfrm>
          <a:off x="2178321" y="2499030"/>
          <a:ext cx="1064815" cy="1064815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319462" y="2906215"/>
        <a:ext cx="782533" cy="250445"/>
      </dsp:txXfrm>
    </dsp:sp>
    <dsp:sp modelId="{1AB55EB7-9BAC-4E63-9193-23009CD27CEF}">
      <dsp:nvSpPr>
        <dsp:cNvPr id="0" name=""/>
        <dsp:cNvSpPr/>
      </dsp:nvSpPr>
      <dsp:spPr>
        <a:xfrm>
          <a:off x="1384014" y="3629222"/>
          <a:ext cx="2745662" cy="2263136"/>
        </a:xfrm>
        <a:prstGeom prst="ellipse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Variation of the distance travel by Sun</a:t>
          </a:r>
        </a:p>
      </dsp:txBody>
      <dsp:txXfrm>
        <a:off x="1786107" y="3960651"/>
        <a:ext cx="1941476" cy="1600278"/>
      </dsp:txXfrm>
    </dsp:sp>
    <dsp:sp modelId="{74B281B8-F2EE-4080-874E-B9B90AF45942}">
      <dsp:nvSpPr>
        <dsp:cNvPr id="0" name=""/>
        <dsp:cNvSpPr/>
      </dsp:nvSpPr>
      <dsp:spPr>
        <a:xfrm>
          <a:off x="4450632" y="2428360"/>
          <a:ext cx="1682897" cy="14627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500" kern="1200"/>
        </a:p>
      </dsp:txBody>
      <dsp:txXfrm>
        <a:off x="4450632" y="2720907"/>
        <a:ext cx="1244076" cy="877642"/>
      </dsp:txXfrm>
    </dsp:sp>
    <dsp:sp modelId="{BDEB36D3-9E15-4554-84DE-108B96F9B272}">
      <dsp:nvSpPr>
        <dsp:cNvPr id="0" name=""/>
        <dsp:cNvSpPr/>
      </dsp:nvSpPr>
      <dsp:spPr>
        <a:xfrm>
          <a:off x="6397765" y="1111852"/>
          <a:ext cx="3671776" cy="367177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Decrease efficiency up to 15%-22% .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Most of the energy will be lost in a conventional fixed solar panel.</a:t>
          </a:r>
        </a:p>
      </dsp:txBody>
      <dsp:txXfrm>
        <a:off x="6935484" y="1649571"/>
        <a:ext cx="2596338" cy="25963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F84C-17CE-46B5-8F1E-56E128E3F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53071-6BB1-4F2F-829B-F6FCDB2BB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2C174-13D2-44FB-AC16-75678DE11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E238-C94D-4C69-81D6-C2A261EFAEED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4844C-88C7-4458-ABAE-0583BD44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6B1F5-250B-4C60-8B5F-817521552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5918C-FC0C-4C25-AAB5-5B33304F9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67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9FC3F-536C-476C-81E3-493519ED1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146B9-A0CE-4EE9-9CDB-B7B798A9F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4A55A-7DA0-49BD-8E33-758D9E12B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E238-C94D-4C69-81D6-C2A261EFAEED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B7C9F-BD24-4C48-AFE1-E204BA24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09425-39AF-49DD-83AB-C6C6C76CF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5918C-FC0C-4C25-AAB5-5B33304F9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A9A097-0DD1-44F4-A1C6-C0AA426126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F2303-6803-46DB-999A-D4A1DCA12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62757-ED13-46AD-9C27-CDB6944F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E238-C94D-4C69-81D6-C2A261EFAEED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B43A3-FEC6-49A4-92AF-6B2BFC51B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15CAE-27D4-4A60-B2E2-1650DDED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5918C-FC0C-4C25-AAB5-5B33304F9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95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8534400" y="4724400"/>
            <a:ext cx="3657600" cy="213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86A2-20C8-4685-8961-EE9DE437205A}" type="datetimeFigureOut">
              <a:rPr lang="en-US" smtClean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4C7FE-E463-470F-8BA8-109CF2BAFB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ells copy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 flipH="1">
            <a:off x="6236498" y="3962400"/>
            <a:ext cx="5955503" cy="28956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5029200"/>
            <a:ext cx="45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A6F01-489A-4744-A6C4-1F03A1B0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72EA5-E53C-49AD-BA38-D5C2C669C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DF303-1F3D-4574-9880-DA1E7EDF0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E238-C94D-4C69-81D6-C2A261EFAEED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E8E2C-132B-434B-8984-6E819AA08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4CFBE-4E09-4BF2-8D86-1CD5338F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5918C-FC0C-4C25-AAB5-5B33304F9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1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286E0-E7F3-4B48-8529-1075ABD2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7119C-A6C2-41FB-8D62-EBDD43FF9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4E542-7971-4FE1-8756-68059FCC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E238-C94D-4C69-81D6-C2A261EFAEED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5E82C-961B-4C1E-BD95-230224DB1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7BB8A-F1E2-4627-A4FC-C7D6F5686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5918C-FC0C-4C25-AAB5-5B33304F9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84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FAC3-4F4A-4E8C-AE5D-BFD132300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3CCA4-F710-4EF9-99E5-0918CB374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513AB-30E1-49E3-8D4D-ACE9CE266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2060A-9BCB-466D-B039-E3FC3F157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E238-C94D-4C69-81D6-C2A261EFAEED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33D499-CB9F-412C-B863-32DBF506E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363B9-AF4C-4CD2-9B49-262BDC71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5918C-FC0C-4C25-AAB5-5B33304F9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3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65A7-1A86-4D68-8AFB-AA9AD0B36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7D3F3-9261-4427-819C-CA6C3B32B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B282A-A587-4829-8931-67A354D0A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F34D63-BB41-45F1-B23C-D321F366D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66771-4305-4B07-BE11-D9D75E7E0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ED0656-CC13-4AEA-9CE1-967CC5020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E238-C94D-4C69-81D6-C2A261EFAEED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9EC06F-8D2B-4F7D-BD5B-ADF02728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278B3-4E28-4C97-9770-7DC685C1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5918C-FC0C-4C25-AAB5-5B33304F9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38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D96BC-E115-4FEE-80A5-4C1B4AE5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380E-258D-411F-82BC-D1F20CB0E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E238-C94D-4C69-81D6-C2A261EFAEED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B649E-7E32-49B6-8242-EB54AC0A5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363A3-EB08-4C73-BB58-A5555F586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5918C-FC0C-4C25-AAB5-5B33304F9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8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1E7761-EDC5-4448-BB02-A3482589E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E238-C94D-4C69-81D6-C2A261EFAEED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9F6F7D-14E1-48DC-A94D-6C89653B9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1B9ED-3E75-4F9A-AEBC-8C3DE8E9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5918C-FC0C-4C25-AAB5-5B33304F9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2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4461-C662-4201-8B41-550A40718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7B9E-66BB-4839-8414-5370BF4EA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30DBB-7803-4E2A-9603-1FF4C789D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A5800-CA91-400F-9229-F8F4FBF65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E238-C94D-4C69-81D6-C2A261EFAEED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43CB5-7E93-4646-929A-1C5AD301D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47D79-0990-4E2D-B1A6-2DA27186E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5918C-FC0C-4C25-AAB5-5B33304F9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4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9BA0-AE28-4488-B43A-DB5E84422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EF2B80-7401-4C38-A4A2-C8F4EFD765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E9D873-9697-4D92-96B2-BFDBF4D29C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9D957-84CF-45B0-8906-B19D8AE5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E238-C94D-4C69-81D6-C2A261EFAEED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EAB71-6F27-4341-B25B-5F8BC18FF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6741D-7064-41E3-AF61-E9315A13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5918C-FC0C-4C25-AAB5-5B33304F9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74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5E77ED-A1EF-48F3-B291-5B9D979D7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CA1CE-4868-4765-91CC-13B013509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C1FA3-038F-45F6-AE45-48815415E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DE238-C94D-4C69-81D6-C2A261EFAEED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0A379-253A-4659-BB5E-AA1F87460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7220F-8C57-4F5B-B392-9391F0896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5918C-FC0C-4C25-AAB5-5B33304F9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81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6900" y="15875"/>
            <a:ext cx="109728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839788"/>
            <a:ext cx="10972800" cy="5286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A86A2-20C8-4685-8961-EE9DE437205A}" type="datetimeFigureOut">
              <a:rPr lang="en-US" smtClean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4C7FE-E463-470F-8BA8-109CF2BAFB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cells copy.png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 flipH="1">
            <a:off x="9684419" y="5638800"/>
            <a:ext cx="2507580" cy="12192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7620000" y="5029200"/>
            <a:ext cx="4572000" cy="18288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3" name="Picture 2" descr="C:\Users\Shamika\Desktop\tronic_logo3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444816"/>
            <a:ext cx="1828800" cy="413185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 userDrawn="1"/>
        </p:nvSpPr>
        <p:spPr>
          <a:xfrm>
            <a:off x="0" y="6248400"/>
            <a:ext cx="3048000" cy="6096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6900" y="1371600"/>
            <a:ext cx="8458200" cy="1295400"/>
          </a:xfrm>
        </p:spPr>
        <p:txBody>
          <a:bodyPr>
            <a:noAutofit/>
          </a:bodyPr>
          <a:lstStyle/>
          <a:p>
            <a:r>
              <a:rPr lang="en-US" sz="4000" b="1" dirty="0"/>
              <a:t>EN1070 – Electronic Product Design and Manufacture</a:t>
            </a:r>
            <a:br>
              <a:rPr lang="en-US" sz="4000" b="1" dirty="0"/>
            </a:br>
            <a:endParaRPr lang="en-US" sz="4000" i="1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599" y="3334886"/>
            <a:ext cx="7162800" cy="2083106"/>
          </a:xfrm>
        </p:spPr>
        <p:txBody>
          <a:bodyPr>
            <a:normAutofit fontScale="77500" lnSpcReduction="20000"/>
          </a:bodyPr>
          <a:lstStyle/>
          <a:p>
            <a:r>
              <a:rPr lang="en-US" sz="5200" b="1" dirty="0">
                <a:solidFill>
                  <a:schemeClr val="tx1"/>
                </a:solidFill>
              </a:rPr>
              <a:t>Team Tesla</a:t>
            </a:r>
          </a:p>
          <a:p>
            <a:endParaRPr lang="en-US" sz="4000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Samal Punsara - 190481G</a:t>
            </a:r>
          </a:p>
          <a:p>
            <a:r>
              <a:rPr lang="en-US" sz="2800" b="1" dirty="0">
                <a:solidFill>
                  <a:schemeClr val="tx1"/>
                </a:solidFill>
              </a:rPr>
              <a:t>Rajitha Wanshik</a:t>
            </a:r>
            <a:r>
              <a:rPr lang="en-US" b="1" dirty="0">
                <a:solidFill>
                  <a:schemeClr val="tx1"/>
                </a:solidFill>
              </a:rPr>
              <a:t>a - 190663R</a:t>
            </a:r>
          </a:p>
          <a:p>
            <a:r>
              <a:rPr lang="en-US" sz="2800" b="1" dirty="0">
                <a:solidFill>
                  <a:schemeClr val="tx1"/>
                </a:solidFill>
              </a:rPr>
              <a:t>Oshani Wansooriya - 190664V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Chandika\Desktop\log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0274" y="35768"/>
            <a:ext cx="1091453" cy="1159669"/>
          </a:xfrm>
          <a:prstGeom prst="rect">
            <a:avLst/>
          </a:prstGeom>
          <a:noFill/>
        </p:spPr>
      </p:pic>
      <p:pic>
        <p:nvPicPr>
          <p:cNvPr id="6" name="Picture 2" descr="C:\Users\Shamika\Desktop\tronic_logo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223" y="6129080"/>
            <a:ext cx="2133600" cy="642732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7122DF-31CC-407E-BA65-913B14D671ED}"/>
              </a:ext>
            </a:extLst>
          </p:cNvPr>
          <p:cNvSpPr txBox="1"/>
          <p:nvPr/>
        </p:nvSpPr>
        <p:spPr>
          <a:xfrm>
            <a:off x="1866899" y="2550855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Design Project – Progress Review</a:t>
            </a:r>
          </a:p>
        </p:txBody>
      </p:sp>
    </p:spTree>
    <p:extLst>
      <p:ext uri="{BB962C8B-B14F-4D97-AF65-F5344CB8AC3E}">
        <p14:creationId xmlns:p14="http://schemas.microsoft.com/office/powerpoint/2010/main" val="2522737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E86E3C3-5759-4F30-8A36-23DA54452E62}"/>
              </a:ext>
            </a:extLst>
          </p:cNvPr>
          <p:cNvSpPr/>
          <p:nvPr/>
        </p:nvSpPr>
        <p:spPr>
          <a:xfrm>
            <a:off x="7876720" y="1190242"/>
            <a:ext cx="3784338" cy="416577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F5F6B4A-FAF8-467B-91BD-56CB387971FE}"/>
              </a:ext>
            </a:extLst>
          </p:cNvPr>
          <p:cNvSpPr/>
          <p:nvPr/>
        </p:nvSpPr>
        <p:spPr>
          <a:xfrm>
            <a:off x="265471" y="2509372"/>
            <a:ext cx="6715432" cy="18561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F37FCE-1C90-49A0-98C2-5793A5CC4D1B}"/>
              </a:ext>
            </a:extLst>
          </p:cNvPr>
          <p:cNvSpPr/>
          <p:nvPr/>
        </p:nvSpPr>
        <p:spPr>
          <a:xfrm>
            <a:off x="265471" y="1585141"/>
            <a:ext cx="6715432" cy="50913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2FC539-95AB-49CD-9683-EAE150BD5E63}"/>
              </a:ext>
            </a:extLst>
          </p:cNvPr>
          <p:cNvSpPr txBox="1">
            <a:spLocks/>
          </p:cNvSpPr>
          <p:nvPr/>
        </p:nvSpPr>
        <p:spPr>
          <a:xfrm>
            <a:off x="3433916" y="158294"/>
            <a:ext cx="5324168" cy="59372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+mn-lt"/>
              </a:rPr>
              <a:t>Technical Specifications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B6B59-F396-4643-8290-B2BE2A22BA5F}"/>
              </a:ext>
            </a:extLst>
          </p:cNvPr>
          <p:cNvSpPr txBox="1"/>
          <p:nvPr/>
        </p:nvSpPr>
        <p:spPr>
          <a:xfrm>
            <a:off x="530942" y="15851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increase the performance of solar panel up to 30% - 40%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6C461-F8B9-4490-AB1B-C6047437B087}"/>
              </a:ext>
            </a:extLst>
          </p:cNvPr>
          <p:cNvSpPr txBox="1"/>
          <p:nvPr/>
        </p:nvSpPr>
        <p:spPr>
          <a:xfrm>
            <a:off x="530942" y="250937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Warranty terms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39E5B-D518-4301-A90E-56B43B457D3F}"/>
              </a:ext>
            </a:extLst>
          </p:cNvPr>
          <p:cNvSpPr txBox="1"/>
          <p:nvPr/>
        </p:nvSpPr>
        <p:spPr>
          <a:xfrm>
            <a:off x="776749" y="34646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3 Years for service warranty.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98770-D75A-44C3-AF72-BD5B1900D6EE}"/>
              </a:ext>
            </a:extLst>
          </p:cNvPr>
          <p:cNvSpPr txBox="1"/>
          <p:nvPr/>
        </p:nvSpPr>
        <p:spPr>
          <a:xfrm>
            <a:off x="776749" y="30793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 Years for full product warranty for manufacture defects.</a:t>
            </a:r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5BDD6FA-9583-44E7-8042-521D75EBBE93}"/>
              </a:ext>
            </a:extLst>
          </p:cNvPr>
          <p:cNvSpPr/>
          <p:nvPr/>
        </p:nvSpPr>
        <p:spPr>
          <a:xfrm>
            <a:off x="7156803" y="1585141"/>
            <a:ext cx="540775" cy="509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85648-B9C1-41F2-BE4B-85FA1A0C03E0}"/>
              </a:ext>
            </a:extLst>
          </p:cNvPr>
          <p:cNvSpPr txBox="1"/>
          <p:nvPr/>
        </p:nvSpPr>
        <p:spPr>
          <a:xfrm>
            <a:off x="8052620" y="1340967"/>
            <a:ext cx="399681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Recommend for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Street lighting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Garden lighting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Portable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solar charger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Dome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stic power supply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( Need to increase the number of              Panels, inverter system for domestic electric usage – As per the customer order )	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2194FF-20FE-4F41-856E-04E5F751C4F1}"/>
              </a:ext>
            </a:extLst>
          </p:cNvPr>
          <p:cNvSpPr txBox="1"/>
          <p:nvPr/>
        </p:nvSpPr>
        <p:spPr>
          <a:xfrm>
            <a:off x="776749" y="3849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15 Years warranty for solar panel.( T/C apply)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631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8597C-C998-40B7-8AF7-CF45B08B9B46}"/>
              </a:ext>
            </a:extLst>
          </p:cNvPr>
          <p:cNvSpPr txBox="1">
            <a:spLocks/>
          </p:cNvSpPr>
          <p:nvPr/>
        </p:nvSpPr>
        <p:spPr>
          <a:xfrm>
            <a:off x="587600" y="2031420"/>
            <a:ext cx="3616913" cy="2795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u="sng" kern="1200">
                <a:solidFill>
                  <a:schemeClr val="tx1"/>
                </a:solidFill>
                <a:latin typeface="+mn-lt"/>
                <a:ea typeface="+mj-ea"/>
                <a:cs typeface="+mj-cs"/>
              </a:rPr>
              <a:t>Product Architecture</a:t>
            </a:r>
          </a:p>
          <a:p>
            <a:pPr algn="ctr">
              <a:spcAft>
                <a:spcPts val="600"/>
              </a:spcAft>
            </a:pPr>
            <a:endParaRPr lang="en-US" b="1" u="sng" kern="1200">
              <a:solidFill>
                <a:schemeClr val="tx1"/>
              </a:solidFill>
              <a:latin typeface="+mn-lt"/>
              <a:ea typeface="+mj-ea"/>
              <a:cs typeface="+mj-cs"/>
            </a:endParaRPr>
          </a:p>
          <a:p>
            <a:pPr algn="ctr">
              <a:spcAft>
                <a:spcPts val="600"/>
              </a:spcAft>
            </a:pPr>
            <a:r>
              <a:rPr lang="en-US" b="1" u="sng" kern="1200">
                <a:solidFill>
                  <a:schemeClr val="tx1"/>
                </a:solidFill>
                <a:latin typeface="+mn-lt"/>
                <a:ea typeface="+mj-ea"/>
                <a:cs typeface="+mj-cs"/>
              </a:rPr>
              <a:t>Block Diagram</a:t>
            </a:r>
            <a:endParaRPr lang="en-US" b="1" u="sng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6E8EFC13-CE91-49C1-A4BC-0B9B80D2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669" y="760882"/>
            <a:ext cx="6528192" cy="511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8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915F5-3784-41B6-A9D0-48B9F0521406}"/>
              </a:ext>
            </a:extLst>
          </p:cNvPr>
          <p:cNvSpPr txBox="1">
            <a:spLocks/>
          </p:cNvSpPr>
          <p:nvPr/>
        </p:nvSpPr>
        <p:spPr>
          <a:xfrm>
            <a:off x="4073013" y="148462"/>
            <a:ext cx="4045974" cy="59372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+mn-lt"/>
              </a:rPr>
              <a:t>Enclosure Design</a:t>
            </a:r>
          </a:p>
        </p:txBody>
      </p:sp>
      <p:pic>
        <p:nvPicPr>
          <p:cNvPr id="3" name="full system">
            <a:hlinkClick r:id="" action="ppaction://media"/>
            <a:extLst>
              <a:ext uri="{FF2B5EF4-FFF2-40B4-BE49-F238E27FC236}">
                <a16:creationId xmlns:a16="http://schemas.microsoft.com/office/drawing/2014/main" id="{6E256F89-FCEF-470A-8A7B-A4767C5821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65239"/>
            <a:ext cx="12192000" cy="52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5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7BA2B-71CA-4474-9C12-9AF48FE0B7A3}"/>
              </a:ext>
            </a:extLst>
          </p:cNvPr>
          <p:cNvSpPr txBox="1">
            <a:spLocks/>
          </p:cNvSpPr>
          <p:nvPr/>
        </p:nvSpPr>
        <p:spPr>
          <a:xfrm>
            <a:off x="4073013" y="148462"/>
            <a:ext cx="4045974" cy="59372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+mn-lt"/>
              </a:rPr>
              <a:t>Enclosure Design</a:t>
            </a:r>
          </a:p>
        </p:txBody>
      </p:sp>
      <p:pic>
        <p:nvPicPr>
          <p:cNvPr id="3" name="rotation">
            <a:hlinkClick r:id="" action="ppaction://media"/>
            <a:extLst>
              <a:ext uri="{FF2B5EF4-FFF2-40B4-BE49-F238E27FC236}">
                <a16:creationId xmlns:a16="http://schemas.microsoft.com/office/drawing/2014/main" id="{2AFDFF2A-F007-4A19-ADF5-6DE0322C52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1884"/>
            <a:ext cx="12192000" cy="52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2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7D69-5305-4F73-847E-48A658274BA0}"/>
              </a:ext>
            </a:extLst>
          </p:cNvPr>
          <p:cNvSpPr txBox="1">
            <a:spLocks/>
          </p:cNvSpPr>
          <p:nvPr/>
        </p:nvSpPr>
        <p:spPr>
          <a:xfrm>
            <a:off x="4073013" y="148462"/>
            <a:ext cx="4045974" cy="59372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>
                <a:latin typeface="+mn-lt"/>
              </a:rPr>
              <a:t>Enclosure Design</a:t>
            </a:r>
            <a:endParaRPr lang="en-US" b="1" u="sng" dirty="0">
              <a:latin typeface="+mn-lt"/>
            </a:endParaRPr>
          </a:p>
        </p:txBody>
      </p:sp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53A72CF1-404D-4B90-948B-010CC510F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387" y="4000281"/>
            <a:ext cx="3362773" cy="2504769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B4204C0D-45CB-4D8E-98C5-F2A5F1593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3" y="4000281"/>
            <a:ext cx="3061921" cy="2269649"/>
          </a:xfrm>
          <a:prstGeom prst="rect">
            <a:avLst/>
          </a:prstGeom>
        </p:spPr>
      </p:pic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72E8F688-4B6A-4152-A369-36D3BFCE3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069" y="837005"/>
            <a:ext cx="2011095" cy="2961919"/>
          </a:xfrm>
          <a:prstGeom prst="rect">
            <a:avLst/>
          </a:prstGeom>
        </p:spPr>
      </p:pic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DD3BB5-88F0-4791-9484-F7E2E83E5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29" y="837005"/>
            <a:ext cx="3517008" cy="3163276"/>
          </a:xfrm>
          <a:prstGeom prst="rect">
            <a:avLst/>
          </a:prstGeom>
        </p:spPr>
      </p:pic>
      <p:pic>
        <p:nvPicPr>
          <p:cNvPr id="22" name="Picture 21" descr="A picture containing text, case, accessory&#10;&#10;Description automatically generated">
            <a:extLst>
              <a:ext uri="{FF2B5EF4-FFF2-40B4-BE49-F238E27FC236}">
                <a16:creationId xmlns:a16="http://schemas.microsoft.com/office/drawing/2014/main" id="{AFC4448D-4BAF-47EB-BDC3-37742A1DA0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56" y="784335"/>
            <a:ext cx="2557893" cy="3067257"/>
          </a:xfrm>
          <a:prstGeom prst="rect">
            <a:avLst/>
          </a:prstGeom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D776C2FF-D07E-49B2-B42F-0218DAD683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84" y="4227871"/>
            <a:ext cx="2959892" cy="263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74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A9651-C390-4D92-858F-230A2B2E3D28}"/>
              </a:ext>
            </a:extLst>
          </p:cNvPr>
          <p:cNvSpPr txBox="1">
            <a:spLocks/>
          </p:cNvSpPr>
          <p:nvPr/>
        </p:nvSpPr>
        <p:spPr>
          <a:xfrm>
            <a:off x="1196656" y="211244"/>
            <a:ext cx="9795637" cy="6919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b="1" u="sng" dirty="0">
                <a:latin typeface="+mn-lt"/>
              </a:rPr>
              <a:t>Enclosure Design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41D181D-39C5-4E77-9947-3B06E451D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3" y="1812556"/>
            <a:ext cx="2978839" cy="3514855"/>
          </a:xfrm>
          <a:prstGeom prst="rect">
            <a:avLst/>
          </a:prstGeom>
        </p:spPr>
      </p:pic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781BBEA2-C2E8-473C-B919-ED66BE9D3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481" y="1812556"/>
            <a:ext cx="3013988" cy="3514855"/>
          </a:xfrm>
          <a:prstGeom prst="rect">
            <a:avLst/>
          </a:prstGeom>
        </p:spPr>
      </p:pic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896F268D-8193-4051-A376-4D21CC7AC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164" y="1812555"/>
            <a:ext cx="3216092" cy="3514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BC475C-7472-4C98-8FD7-8E4C366963C1}"/>
              </a:ext>
            </a:extLst>
          </p:cNvPr>
          <p:cNvSpPr txBox="1"/>
          <p:nvPr/>
        </p:nvSpPr>
        <p:spPr>
          <a:xfrm>
            <a:off x="492513" y="5997677"/>
            <a:ext cx="9516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*Estimated weight 250 g – 400 g. ( Without solar panel and the inverter ).</a:t>
            </a:r>
          </a:p>
          <a:p>
            <a:r>
              <a:rPr lang="en-US" dirty="0"/>
              <a:t> ( this is the weight for portable solar tracking system. This may be varying by the order request.)</a:t>
            </a:r>
          </a:p>
        </p:txBody>
      </p:sp>
    </p:spTree>
    <p:extLst>
      <p:ext uri="{BB962C8B-B14F-4D97-AF65-F5344CB8AC3E}">
        <p14:creationId xmlns:p14="http://schemas.microsoft.com/office/powerpoint/2010/main" val="2107065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6250-2D2A-4A70-BD5C-FEC642145FDB}"/>
              </a:ext>
            </a:extLst>
          </p:cNvPr>
          <p:cNvSpPr txBox="1">
            <a:spLocks/>
          </p:cNvSpPr>
          <p:nvPr/>
        </p:nvSpPr>
        <p:spPr>
          <a:xfrm>
            <a:off x="4073013" y="148462"/>
            <a:ext cx="4045974" cy="59372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+mn-lt"/>
              </a:rPr>
              <a:t>Enclosure Design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287E53D-5F2A-4C79-94B8-E6A552FB0B7F}"/>
              </a:ext>
            </a:extLst>
          </p:cNvPr>
          <p:cNvSpPr txBox="1">
            <a:spLocks/>
          </p:cNvSpPr>
          <p:nvPr/>
        </p:nvSpPr>
        <p:spPr>
          <a:xfrm>
            <a:off x="4073013" y="742191"/>
            <a:ext cx="4045974" cy="593729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+mn-lt"/>
              </a:rPr>
              <a:t>Schematic Diagram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D6913FB5-EA91-4B08-BAE2-F23DA4DEB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138" y="2367130"/>
            <a:ext cx="3913238" cy="2768390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A0965A29-B03D-4523-BD5C-C444D1C01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5" y="1251870"/>
            <a:ext cx="7552636" cy="534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19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298CC-6663-4445-B0B0-7F79BD2BB515}"/>
              </a:ext>
            </a:extLst>
          </p:cNvPr>
          <p:cNvSpPr txBox="1">
            <a:spLocks/>
          </p:cNvSpPr>
          <p:nvPr/>
        </p:nvSpPr>
        <p:spPr>
          <a:xfrm>
            <a:off x="4073013" y="148462"/>
            <a:ext cx="4045974" cy="59372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+mn-lt"/>
              </a:rPr>
              <a:t>Enclosure Design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ABF482-3FDD-4127-891D-F4379F2D67B1}"/>
              </a:ext>
            </a:extLst>
          </p:cNvPr>
          <p:cNvSpPr txBox="1">
            <a:spLocks/>
          </p:cNvSpPr>
          <p:nvPr/>
        </p:nvSpPr>
        <p:spPr>
          <a:xfrm>
            <a:off x="4073013" y="742191"/>
            <a:ext cx="4045974" cy="59372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+mn-lt"/>
              </a:rPr>
              <a:t>PCB Design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F14A5A44-39B6-4085-AC4D-9C0BFA431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90" y="1495503"/>
            <a:ext cx="4229100" cy="4833257"/>
          </a:xfrm>
          <a:prstGeom prst="rect">
            <a:avLst/>
          </a:prstGeom>
        </p:spPr>
      </p:pic>
      <p:pic>
        <p:nvPicPr>
          <p:cNvPr id="11" name="Picture 10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A2A5F85-7C9A-40E7-9B8B-5375B2810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32" y="1495503"/>
            <a:ext cx="2375658" cy="23944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A53863-F1E9-4958-9B98-6EF441124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99" y="3912131"/>
            <a:ext cx="2001924" cy="20213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8E6F0B-5A0A-41C4-AAAA-AE35F5173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706" y="1681317"/>
            <a:ext cx="4501945" cy="464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93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4DDE-86A0-4B8C-9D82-F1D6A6E7EDB3}"/>
              </a:ext>
            </a:extLst>
          </p:cNvPr>
          <p:cNvSpPr txBox="1">
            <a:spLocks/>
          </p:cNvSpPr>
          <p:nvPr/>
        </p:nvSpPr>
        <p:spPr>
          <a:xfrm>
            <a:off x="4143350" y="78126"/>
            <a:ext cx="4045974" cy="59372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+mn-lt"/>
              </a:rPr>
              <a:t>Enclosure Design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838BB24-7A84-40A5-B775-11139D295794}"/>
              </a:ext>
            </a:extLst>
          </p:cNvPr>
          <p:cNvSpPr txBox="1">
            <a:spLocks/>
          </p:cNvSpPr>
          <p:nvPr/>
        </p:nvSpPr>
        <p:spPr>
          <a:xfrm>
            <a:off x="4143350" y="671855"/>
            <a:ext cx="4045974" cy="59372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+mn-lt"/>
              </a:rPr>
              <a:t>PCB Design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690513-28D9-4033-BC2C-49CAB26087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t="3484" r="15102" b="6952"/>
          <a:stretch/>
        </p:blipFill>
        <p:spPr>
          <a:xfrm>
            <a:off x="714728" y="1160206"/>
            <a:ext cx="2703007" cy="263132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5428521-9E55-4055-8066-A08E326AE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4" t="4259" r="12029" b="3084"/>
          <a:stretch/>
        </p:blipFill>
        <p:spPr>
          <a:xfrm>
            <a:off x="714727" y="3898997"/>
            <a:ext cx="2703007" cy="2536454"/>
          </a:xfrm>
          <a:prstGeom prst="rect">
            <a:avLst/>
          </a:prstGeom>
        </p:spPr>
      </p:pic>
      <p:pic>
        <p:nvPicPr>
          <p:cNvPr id="13" name="Picture 12" descr="A picture containing text, electronics, blue&#10;&#10;Description automatically generated">
            <a:extLst>
              <a:ext uri="{FF2B5EF4-FFF2-40B4-BE49-F238E27FC236}">
                <a16:creationId xmlns:a16="http://schemas.microsoft.com/office/drawing/2014/main" id="{736D4ADA-1E99-4A26-977D-2D18482135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5" b="3851"/>
          <a:stretch/>
        </p:blipFill>
        <p:spPr>
          <a:xfrm>
            <a:off x="3976201" y="1987132"/>
            <a:ext cx="3392043" cy="3823731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ABAF71-728A-4F48-953B-F25EE623D6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5" r="13194" b="5765"/>
          <a:stretch/>
        </p:blipFill>
        <p:spPr>
          <a:xfrm>
            <a:off x="7708490" y="1659723"/>
            <a:ext cx="4045974" cy="466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4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F884B01-89BB-4720-BCD3-6286C9844FEC}"/>
              </a:ext>
            </a:extLst>
          </p:cNvPr>
          <p:cNvSpPr/>
          <p:nvPr/>
        </p:nvSpPr>
        <p:spPr>
          <a:xfrm>
            <a:off x="393290" y="2143432"/>
            <a:ext cx="2654710" cy="41295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489D4B-FDE5-4A02-954D-04AB38F117D1}"/>
              </a:ext>
            </a:extLst>
          </p:cNvPr>
          <p:cNvSpPr/>
          <p:nvPr/>
        </p:nvSpPr>
        <p:spPr>
          <a:xfrm>
            <a:off x="9564328" y="1396629"/>
            <a:ext cx="2472814" cy="4616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8F2968-94E6-4455-8CA8-91F430AAB6EB}"/>
              </a:ext>
            </a:extLst>
          </p:cNvPr>
          <p:cNvSpPr/>
          <p:nvPr/>
        </p:nvSpPr>
        <p:spPr>
          <a:xfrm>
            <a:off x="6615880" y="1396630"/>
            <a:ext cx="2472814" cy="4616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ABEFF09-FDD6-49E5-824C-A5AC5FBF802F}"/>
              </a:ext>
            </a:extLst>
          </p:cNvPr>
          <p:cNvSpPr/>
          <p:nvPr/>
        </p:nvSpPr>
        <p:spPr>
          <a:xfrm>
            <a:off x="3566651" y="1396630"/>
            <a:ext cx="2472814" cy="4616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40D932-1CFE-4FE7-B034-25338C82928D}"/>
              </a:ext>
            </a:extLst>
          </p:cNvPr>
          <p:cNvSpPr/>
          <p:nvPr/>
        </p:nvSpPr>
        <p:spPr>
          <a:xfrm>
            <a:off x="496529" y="1396630"/>
            <a:ext cx="2472814" cy="4616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28F5C-EFCA-46D5-9C94-0387DA52DCC9}"/>
              </a:ext>
            </a:extLst>
          </p:cNvPr>
          <p:cNvSpPr txBox="1">
            <a:spLocks/>
          </p:cNvSpPr>
          <p:nvPr/>
        </p:nvSpPr>
        <p:spPr>
          <a:xfrm>
            <a:off x="2728451" y="109131"/>
            <a:ext cx="8229600" cy="59372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+mn-lt"/>
              </a:rPr>
              <a:t>Marketing and Sales and 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DC21C-C7B0-4033-8329-BED49E22E6EE}"/>
              </a:ext>
            </a:extLst>
          </p:cNvPr>
          <p:cNvSpPr txBox="1">
            <a:spLocks/>
          </p:cNvSpPr>
          <p:nvPr/>
        </p:nvSpPr>
        <p:spPr>
          <a:xfrm>
            <a:off x="496529" y="1408471"/>
            <a:ext cx="2472814" cy="4498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Product packaging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9BD0EE-EE35-4665-B904-B379C3C7902A}"/>
              </a:ext>
            </a:extLst>
          </p:cNvPr>
          <p:cNvSpPr txBox="1"/>
          <p:nvPr/>
        </p:nvSpPr>
        <p:spPr>
          <a:xfrm>
            <a:off x="3839497" y="1396630"/>
            <a:ext cx="1927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Maintenance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95628-391C-4127-862D-0ECC61961707}"/>
              </a:ext>
            </a:extLst>
          </p:cNvPr>
          <p:cNvSpPr txBox="1"/>
          <p:nvPr/>
        </p:nvSpPr>
        <p:spPr>
          <a:xfrm>
            <a:off x="6901017" y="1408471"/>
            <a:ext cx="2330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Reuse/Recycle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718D5-1C54-4AA6-A01F-AB2EEDB2C0A8}"/>
              </a:ext>
            </a:extLst>
          </p:cNvPr>
          <p:cNvSpPr txBox="1"/>
          <p:nvPr/>
        </p:nvSpPr>
        <p:spPr>
          <a:xfrm>
            <a:off x="10164096" y="1396628"/>
            <a:ext cx="1587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Disposal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9419EB-BE37-4B12-ACD2-B0911763ACD8}"/>
              </a:ext>
            </a:extLst>
          </p:cNvPr>
          <p:cNvSpPr txBox="1"/>
          <p:nvPr/>
        </p:nvSpPr>
        <p:spPr>
          <a:xfrm>
            <a:off x="496529" y="2261419"/>
            <a:ext cx="2472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 recyclable papers. Cardboards for packaging.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02124"/>
                </a:solidFill>
                <a:effectLst/>
              </a:rPr>
              <a:t>Air Pillows Made of Recycled Materials as an alternative to Styrofoam or bubble wrap.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37689A-B81C-4D3A-A7CF-7A8F8D52D7E0}"/>
              </a:ext>
            </a:extLst>
          </p:cNvPr>
          <p:cNvSpPr/>
          <p:nvPr/>
        </p:nvSpPr>
        <p:spPr>
          <a:xfrm>
            <a:off x="3359559" y="2131686"/>
            <a:ext cx="2654710" cy="41295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EFC7DC-19D8-4C1E-90D7-46D0EFC710ED}"/>
              </a:ext>
            </a:extLst>
          </p:cNvPr>
          <p:cNvSpPr txBox="1"/>
          <p:nvPr/>
        </p:nvSpPr>
        <p:spPr>
          <a:xfrm>
            <a:off x="3462798" y="2249673"/>
            <a:ext cx="2472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Battery change ( if used batteries for power up the system).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02124"/>
                </a:solidFill>
                <a:effectLst/>
              </a:rPr>
              <a:t>Recommended to clean solar panel by 6 months.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202124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02124"/>
                </a:solidFill>
              </a:rPr>
              <a:t>If any circuit faults we recommend customers to call our hotline for the maintains.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B0AD8E-2017-44C5-88EE-62B0342EFE8F}"/>
              </a:ext>
            </a:extLst>
          </p:cNvPr>
          <p:cNvSpPr/>
          <p:nvPr/>
        </p:nvSpPr>
        <p:spPr>
          <a:xfrm>
            <a:off x="6325828" y="2131686"/>
            <a:ext cx="2654710" cy="41295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E8BA75-F76C-4D45-A521-BEB2B2C1584A}"/>
              </a:ext>
            </a:extLst>
          </p:cNvPr>
          <p:cNvSpPr txBox="1"/>
          <p:nvPr/>
        </p:nvSpPr>
        <p:spPr>
          <a:xfrm>
            <a:off x="6365156" y="2249673"/>
            <a:ext cx="27235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Since, We are using ABS material for enclosure , it can recyclable.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02124"/>
                </a:solidFill>
              </a:rPr>
              <a:t>Solar panels are not needed to change for 15 years</a:t>
            </a:r>
            <a:r>
              <a:rPr lang="en-US" b="0" i="0" dirty="0">
                <a:solidFill>
                  <a:srgbClr val="202124"/>
                </a:solidFill>
                <a:effectLst/>
              </a:rPr>
              <a:t>.( Warranty)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202124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02124"/>
                </a:solidFill>
              </a:rPr>
              <a:t>We encourage customers to reuse the system with the minor repairs done by our company without disposal them.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D3F6D8-6354-43FE-811B-14EAC26D95A9}"/>
              </a:ext>
            </a:extLst>
          </p:cNvPr>
          <p:cNvSpPr/>
          <p:nvPr/>
        </p:nvSpPr>
        <p:spPr>
          <a:xfrm>
            <a:off x="9292097" y="2131686"/>
            <a:ext cx="2654710" cy="41295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659F4C-6909-4206-8EE5-57D5154FBE11}"/>
              </a:ext>
            </a:extLst>
          </p:cNvPr>
          <p:cNvSpPr txBox="1"/>
          <p:nvPr/>
        </p:nvSpPr>
        <p:spPr>
          <a:xfrm>
            <a:off x="9292097" y="2249673"/>
            <a:ext cx="26547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02124"/>
                </a:solidFill>
                <a:effectLst/>
              </a:rPr>
              <a:t>We are planning to buy our disposable product (After 15 years use ) from the customers to dispose them in sustainable way or to recycle them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39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223CEEA0-15D7-4D74-BDE7-265296505A70}"/>
              </a:ext>
            </a:extLst>
          </p:cNvPr>
          <p:cNvSpPr/>
          <p:nvPr/>
        </p:nvSpPr>
        <p:spPr>
          <a:xfrm>
            <a:off x="110995" y="832549"/>
            <a:ext cx="1917829" cy="18480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506663-AE7E-4E1C-A4D7-FD9D72510A56}"/>
              </a:ext>
            </a:extLst>
          </p:cNvPr>
          <p:cNvSpPr/>
          <p:nvPr/>
        </p:nvSpPr>
        <p:spPr>
          <a:xfrm>
            <a:off x="10140820" y="832549"/>
            <a:ext cx="1917829" cy="18480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C5C5370-ED5F-4D83-887A-47B3F497EAEB}"/>
              </a:ext>
            </a:extLst>
          </p:cNvPr>
          <p:cNvSpPr/>
          <p:nvPr/>
        </p:nvSpPr>
        <p:spPr>
          <a:xfrm>
            <a:off x="528637" y="5596830"/>
            <a:ext cx="3070936" cy="80962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4B25FC-9E75-4EBB-858A-9C7F13248A0C}"/>
              </a:ext>
            </a:extLst>
          </p:cNvPr>
          <p:cNvSpPr/>
          <p:nvPr/>
        </p:nvSpPr>
        <p:spPr>
          <a:xfrm>
            <a:off x="396357" y="3429194"/>
            <a:ext cx="3424334" cy="16421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3E939E-2451-4DFD-B45E-622DBEC6A789}"/>
              </a:ext>
            </a:extLst>
          </p:cNvPr>
          <p:cNvSpPr/>
          <p:nvPr/>
        </p:nvSpPr>
        <p:spPr>
          <a:xfrm>
            <a:off x="4360507" y="1038419"/>
            <a:ext cx="3424334" cy="164218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999DB2-826B-40EE-B6E0-440AFC4086E0}"/>
              </a:ext>
            </a:extLst>
          </p:cNvPr>
          <p:cNvSpPr txBox="1">
            <a:spLocks/>
          </p:cNvSpPr>
          <p:nvPr/>
        </p:nvSpPr>
        <p:spPr>
          <a:xfrm>
            <a:off x="1981200" y="225916"/>
            <a:ext cx="8229600" cy="59372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+mn-lt"/>
              </a:rPr>
              <a:t>Problem 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D7180-00EB-41D5-9E65-04771CD088ED}"/>
              </a:ext>
            </a:extLst>
          </p:cNvPr>
          <p:cNvSpPr txBox="1"/>
          <p:nvPr/>
        </p:nvSpPr>
        <p:spPr>
          <a:xfrm>
            <a:off x="4407159" y="1057080"/>
            <a:ext cx="33776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</a:rPr>
              <a:t>The sun travels through 360 degree east to west per year and 46 degree north and south per year. 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16997-D18E-4859-929E-05FFCA92B9AA}"/>
              </a:ext>
            </a:extLst>
          </p:cNvPr>
          <p:cNvSpPr txBox="1"/>
          <p:nvPr/>
        </p:nvSpPr>
        <p:spPr>
          <a:xfrm>
            <a:off x="443009" y="3594054"/>
            <a:ext cx="33776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solar panels are in fixed orientation between east and west there is a 75-degree motion in each ide is the day 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630812-AA09-4478-89C6-D309BD574528}"/>
              </a:ext>
            </a:extLst>
          </p:cNvPr>
          <p:cNvSpPr txBox="1"/>
          <p:nvPr/>
        </p:nvSpPr>
        <p:spPr>
          <a:xfrm>
            <a:off x="528637" y="5587305"/>
            <a:ext cx="2905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40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% energy lost in day and evening time periods. </a:t>
            </a:r>
          </a:p>
          <a:p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4F19A82-0A40-4C34-8F3C-4FE2B5E61D13}"/>
              </a:ext>
            </a:extLst>
          </p:cNvPr>
          <p:cNvSpPr/>
          <p:nvPr/>
        </p:nvSpPr>
        <p:spPr>
          <a:xfrm>
            <a:off x="8524682" y="5587305"/>
            <a:ext cx="3070936" cy="91380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CB0F99-6B7A-44BE-87AF-D65AEDEBB251}"/>
              </a:ext>
            </a:extLst>
          </p:cNvPr>
          <p:cNvSpPr/>
          <p:nvPr/>
        </p:nvSpPr>
        <p:spPr>
          <a:xfrm>
            <a:off x="8324657" y="3325014"/>
            <a:ext cx="3424334" cy="16421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1D3E2C-D2E7-4FA5-A389-B9182BC58EDF}"/>
              </a:ext>
            </a:extLst>
          </p:cNvPr>
          <p:cNvSpPr txBox="1"/>
          <p:nvPr/>
        </p:nvSpPr>
        <p:spPr>
          <a:xfrm>
            <a:off x="8371309" y="3489874"/>
            <a:ext cx="3377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north-south motion there is a 23-degree motion in each side per day 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070766-D228-4019-98B2-8D15FA3D39DB}"/>
              </a:ext>
            </a:extLst>
          </p:cNvPr>
          <p:cNvSpPr txBox="1"/>
          <p:nvPr/>
        </p:nvSpPr>
        <p:spPr>
          <a:xfrm>
            <a:off x="8524682" y="5577780"/>
            <a:ext cx="2905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8.3 % efficiency lose per day and 5% averaged lose per year. </a:t>
            </a:r>
          </a:p>
          <a:p>
            <a:endParaRPr lang="en-US" dirty="0"/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AEE49845-64D6-469F-9B82-C3B5440A9078}"/>
              </a:ext>
            </a:extLst>
          </p:cNvPr>
          <p:cNvSpPr/>
          <p:nvPr/>
        </p:nvSpPr>
        <p:spPr>
          <a:xfrm rot="5400000" flipV="1">
            <a:off x="2210649" y="1312760"/>
            <a:ext cx="1595881" cy="227482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73AF40BA-0E93-4387-B1EF-1D8C9FF09B32}"/>
              </a:ext>
            </a:extLst>
          </p:cNvPr>
          <p:cNvSpPr/>
          <p:nvPr/>
        </p:nvSpPr>
        <p:spPr>
          <a:xfrm rot="5400000">
            <a:off x="8303854" y="1336289"/>
            <a:ext cx="1642189" cy="215789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27F05-A5DD-4BE6-9EA0-40F663B6275B}"/>
              </a:ext>
            </a:extLst>
          </p:cNvPr>
          <p:cNvSpPr txBox="1"/>
          <p:nvPr/>
        </p:nvSpPr>
        <p:spPr>
          <a:xfrm>
            <a:off x="344456" y="874250"/>
            <a:ext cx="15033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Why</a:t>
            </a:r>
          </a:p>
          <a:p>
            <a:pPr algn="ctr"/>
            <a:r>
              <a:rPr lang="en-US" sz="2800" dirty="0"/>
              <a:t>Single</a:t>
            </a:r>
          </a:p>
          <a:p>
            <a:pPr algn="ctr"/>
            <a:r>
              <a:rPr lang="en-US" sz="2800" dirty="0"/>
              <a:t>Axis</a:t>
            </a:r>
          </a:p>
          <a:p>
            <a:pPr algn="ctr"/>
            <a:r>
              <a:rPr lang="en-US" sz="2800" dirty="0"/>
              <a:t>Tracker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A2C487-01DC-444F-B625-7732BD5FA310}"/>
              </a:ext>
            </a:extLst>
          </p:cNvPr>
          <p:cNvSpPr txBox="1"/>
          <p:nvPr/>
        </p:nvSpPr>
        <p:spPr>
          <a:xfrm>
            <a:off x="10261534" y="874250"/>
            <a:ext cx="167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Why</a:t>
            </a:r>
          </a:p>
          <a:p>
            <a:pPr algn="ctr"/>
            <a:r>
              <a:rPr lang="en-US" sz="2800" dirty="0"/>
              <a:t>Dual</a:t>
            </a:r>
          </a:p>
          <a:p>
            <a:pPr algn="ctr"/>
            <a:r>
              <a:rPr lang="en-US" sz="2800" dirty="0"/>
              <a:t>Axis</a:t>
            </a:r>
          </a:p>
          <a:p>
            <a:pPr algn="ctr"/>
            <a:r>
              <a:rPr lang="en-US" sz="2800" dirty="0"/>
              <a:t>Tracker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F36E883-5748-411A-88F5-9A1F9408E17F}"/>
              </a:ext>
            </a:extLst>
          </p:cNvPr>
          <p:cNvSpPr/>
          <p:nvPr/>
        </p:nvSpPr>
        <p:spPr>
          <a:xfrm>
            <a:off x="9596051" y="5080907"/>
            <a:ext cx="536023" cy="3959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892073F4-E56D-4B71-BAC1-8F6FDFC888A1}"/>
              </a:ext>
            </a:extLst>
          </p:cNvPr>
          <p:cNvSpPr/>
          <p:nvPr/>
        </p:nvSpPr>
        <p:spPr>
          <a:xfrm>
            <a:off x="1833176" y="5131657"/>
            <a:ext cx="536023" cy="3959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7C1A45B-B8D4-4491-91EB-EA5912C83B70}"/>
              </a:ext>
            </a:extLst>
          </p:cNvPr>
          <p:cNvSpPr/>
          <p:nvPr/>
        </p:nvSpPr>
        <p:spPr>
          <a:xfrm>
            <a:off x="4360507" y="3846025"/>
            <a:ext cx="3181339" cy="600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E67105C-875E-45A2-9A73-6FD4FD80DE9D}"/>
              </a:ext>
            </a:extLst>
          </p:cNvPr>
          <p:cNvSpPr/>
          <p:nvPr/>
        </p:nvSpPr>
        <p:spPr>
          <a:xfrm>
            <a:off x="4360507" y="5721457"/>
            <a:ext cx="3181339" cy="645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21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E8B429-F85B-41B2-8AEB-C8B0350BBF7E}"/>
              </a:ext>
            </a:extLst>
          </p:cNvPr>
          <p:cNvSpPr/>
          <p:nvPr/>
        </p:nvSpPr>
        <p:spPr>
          <a:xfrm>
            <a:off x="383458" y="2015613"/>
            <a:ext cx="9065342" cy="465065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D4A8A7-2193-4524-8E3A-4F7AAE140DEA}"/>
              </a:ext>
            </a:extLst>
          </p:cNvPr>
          <p:cNvSpPr/>
          <p:nvPr/>
        </p:nvSpPr>
        <p:spPr>
          <a:xfrm>
            <a:off x="393291" y="983226"/>
            <a:ext cx="3254478" cy="87507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1F743-4477-4713-93C5-44708CB82CB4}"/>
              </a:ext>
            </a:extLst>
          </p:cNvPr>
          <p:cNvSpPr txBox="1">
            <a:spLocks/>
          </p:cNvSpPr>
          <p:nvPr/>
        </p:nvSpPr>
        <p:spPr>
          <a:xfrm>
            <a:off x="2728451" y="109131"/>
            <a:ext cx="8229600" cy="59372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+mn-lt"/>
              </a:rPr>
              <a:t>Marketing and Sales and Beyond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63E82-79D9-4D0D-AEDD-152722759588}"/>
              </a:ext>
            </a:extLst>
          </p:cNvPr>
          <p:cNvSpPr txBox="1"/>
          <p:nvPr/>
        </p:nvSpPr>
        <p:spPr>
          <a:xfrm>
            <a:off x="471947" y="2081554"/>
            <a:ext cx="87507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Posting flyers in social media.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Encourage people to use solar power for garden lighting, domestic power supply as a renewable energy source.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Highlighting advantages about the using solar tracking system rather than using a fixed panels in their houses.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Discounts are given for loyal customers and who are return products for disposal.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Free 1 year service warranty.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Customer only needed to pay the cost for the components that use for repair after the 1 year.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Delivered maintain services by the well skilled electricians and mechanics.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CE753A-931A-41A3-9EB2-DAF8063A5D24}"/>
              </a:ext>
            </a:extLst>
          </p:cNvPr>
          <p:cNvSpPr txBox="1"/>
          <p:nvPr/>
        </p:nvSpPr>
        <p:spPr>
          <a:xfrm>
            <a:off x="609601" y="1209368"/>
            <a:ext cx="291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Marketing and Sales</a:t>
            </a:r>
          </a:p>
        </p:txBody>
      </p:sp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5766884B-886F-4EDA-9BE2-3F5DEC9DBF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2" r="1272" b="12910"/>
          <a:stretch/>
        </p:blipFill>
        <p:spPr>
          <a:xfrm>
            <a:off x="9737929" y="1858297"/>
            <a:ext cx="2222090" cy="1916215"/>
          </a:xfrm>
          <a:prstGeom prst="rect">
            <a:avLst/>
          </a:prstGeom>
        </p:spPr>
      </p:pic>
      <p:pic>
        <p:nvPicPr>
          <p:cNvPr id="12" name="Picture 11" descr="A picture containing athletic game, sport&#10;&#10;Description automatically generated">
            <a:extLst>
              <a:ext uri="{FF2B5EF4-FFF2-40B4-BE49-F238E27FC236}">
                <a16:creationId xmlns:a16="http://schemas.microsoft.com/office/drawing/2014/main" id="{B19F4012-4324-41E6-B025-3D2960DD0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987" y="4184097"/>
            <a:ext cx="20859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08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0B1DD-87F7-4771-B6AD-9BB7770C3FB0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u="sng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Budget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413869C-51DE-4808-8466-E10D95C03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086622"/>
            <a:ext cx="10905066" cy="3571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CDC889-1765-45E1-BB16-0593D79628AD}"/>
              </a:ext>
            </a:extLst>
          </p:cNvPr>
          <p:cNvSpPr txBox="1"/>
          <p:nvPr/>
        </p:nvSpPr>
        <p:spPr>
          <a:xfrm>
            <a:off x="68826" y="6366182"/>
            <a:ext cx="661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This is the cost for more than 20 units bulk cost and price.</a:t>
            </a:r>
          </a:p>
        </p:txBody>
      </p:sp>
    </p:spTree>
    <p:extLst>
      <p:ext uri="{BB962C8B-B14F-4D97-AF65-F5344CB8AC3E}">
        <p14:creationId xmlns:p14="http://schemas.microsoft.com/office/powerpoint/2010/main" val="4122076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One in a crowd">
            <a:extLst>
              <a:ext uri="{FF2B5EF4-FFF2-40B4-BE49-F238E27FC236}">
                <a16:creationId xmlns:a16="http://schemas.microsoft.com/office/drawing/2014/main" id="{646856B3-04D4-4A25-9967-C0133B97A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E46B51F-42F2-4736-8A34-68B03A689B27}"/>
              </a:ext>
            </a:extLst>
          </p:cNvPr>
          <p:cNvSpPr txBox="1">
            <a:spLocks/>
          </p:cNvSpPr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  <a:p>
            <a:pPr algn="ctr">
              <a:spcAft>
                <a:spcPts val="600"/>
              </a:spcAft>
            </a:pPr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GROUP 28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BE06132-63FC-42AE-BA43-C1F556F174ED}"/>
              </a:ext>
            </a:extLst>
          </p:cNvPr>
          <p:cNvSpPr txBox="1"/>
          <p:nvPr/>
        </p:nvSpPr>
        <p:spPr>
          <a:xfrm>
            <a:off x="9513217" y="5406121"/>
            <a:ext cx="1147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Q/A</a:t>
            </a:r>
          </a:p>
        </p:txBody>
      </p:sp>
    </p:spTree>
    <p:extLst>
      <p:ext uri="{BB962C8B-B14F-4D97-AF65-F5344CB8AC3E}">
        <p14:creationId xmlns:p14="http://schemas.microsoft.com/office/powerpoint/2010/main" val="1038969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8A48-AE0F-49D4-81BF-C06C51E937A1}"/>
              </a:ext>
            </a:extLst>
          </p:cNvPr>
          <p:cNvSpPr txBox="1">
            <a:spLocks/>
          </p:cNvSpPr>
          <p:nvPr/>
        </p:nvSpPr>
        <p:spPr>
          <a:xfrm>
            <a:off x="3914775" y="142875"/>
            <a:ext cx="4362450" cy="593729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+mn-lt"/>
              </a:rPr>
              <a:t>Problem Description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72C9ACE-A869-4B79-B12D-CDC82243B6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0247383"/>
              </p:ext>
            </p:extLst>
          </p:nvPr>
        </p:nvGraphicFramePr>
        <p:xfrm>
          <a:off x="1162050" y="819644"/>
          <a:ext cx="10287001" cy="58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Arrow: Striped Right 3">
            <a:extLst>
              <a:ext uri="{FF2B5EF4-FFF2-40B4-BE49-F238E27FC236}">
                <a16:creationId xmlns:a16="http://schemas.microsoft.com/office/drawing/2014/main" id="{4FBAD2B2-21ED-4669-9466-6D9FD5D09204}"/>
              </a:ext>
            </a:extLst>
          </p:cNvPr>
          <p:cNvSpPr/>
          <p:nvPr/>
        </p:nvSpPr>
        <p:spPr>
          <a:xfrm>
            <a:off x="476250" y="3124200"/>
            <a:ext cx="2038350" cy="1533525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4F986C7-C509-47BF-B8C0-CB57A2C43570}"/>
              </a:ext>
            </a:extLst>
          </p:cNvPr>
          <p:cNvSpPr/>
          <p:nvPr/>
        </p:nvSpPr>
        <p:spPr>
          <a:xfrm>
            <a:off x="9020175" y="3124200"/>
            <a:ext cx="654051" cy="97155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36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89410C1-3F75-44E5-B675-8124FB9B0945}"/>
              </a:ext>
            </a:extLst>
          </p:cNvPr>
          <p:cNvSpPr/>
          <p:nvPr/>
        </p:nvSpPr>
        <p:spPr>
          <a:xfrm>
            <a:off x="352427" y="4511485"/>
            <a:ext cx="1905000" cy="12858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A93637-4AF4-498E-A56C-685673292E72}"/>
              </a:ext>
            </a:extLst>
          </p:cNvPr>
          <p:cNvSpPr/>
          <p:nvPr/>
        </p:nvSpPr>
        <p:spPr>
          <a:xfrm>
            <a:off x="4841081" y="4228981"/>
            <a:ext cx="2224088" cy="182725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7027042-7154-4A11-A01F-AC6A140E97F8}"/>
              </a:ext>
            </a:extLst>
          </p:cNvPr>
          <p:cNvSpPr/>
          <p:nvPr/>
        </p:nvSpPr>
        <p:spPr>
          <a:xfrm>
            <a:off x="8543923" y="4397632"/>
            <a:ext cx="2943225" cy="165860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8879D0B-B6C7-4873-838C-9D5E8CFB02FF}"/>
              </a:ext>
            </a:extLst>
          </p:cNvPr>
          <p:cNvSpPr/>
          <p:nvPr/>
        </p:nvSpPr>
        <p:spPr>
          <a:xfrm>
            <a:off x="8543922" y="1390829"/>
            <a:ext cx="2943225" cy="12858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31F874-AE5F-46EF-9D87-EB0CC560B89A}"/>
              </a:ext>
            </a:extLst>
          </p:cNvPr>
          <p:cNvSpPr/>
          <p:nvPr/>
        </p:nvSpPr>
        <p:spPr>
          <a:xfrm>
            <a:off x="4386262" y="1390829"/>
            <a:ext cx="2476500" cy="12858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A60259-A38A-4AF8-9725-1DCA64B0B407}"/>
              </a:ext>
            </a:extLst>
          </p:cNvPr>
          <p:cNvSpPr/>
          <p:nvPr/>
        </p:nvSpPr>
        <p:spPr>
          <a:xfrm>
            <a:off x="228602" y="1390829"/>
            <a:ext cx="2476500" cy="12858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079866-674B-4612-88B8-6902612905DA}"/>
              </a:ext>
            </a:extLst>
          </p:cNvPr>
          <p:cNvSpPr txBox="1"/>
          <p:nvPr/>
        </p:nvSpPr>
        <p:spPr>
          <a:xfrm>
            <a:off x="4852986" y="129659"/>
            <a:ext cx="26336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/>
              <a:t>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1CD2A-C0B1-4E22-9B07-6BA94AB23A19}"/>
              </a:ext>
            </a:extLst>
          </p:cNvPr>
          <p:cNvSpPr txBox="1"/>
          <p:nvPr/>
        </p:nvSpPr>
        <p:spPr>
          <a:xfrm>
            <a:off x="352427" y="1390829"/>
            <a:ext cx="2352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37% of global electricity production comes from low carbon sources.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60DF7-4168-4768-8681-368B32C77C10}"/>
              </a:ext>
            </a:extLst>
          </p:cNvPr>
          <p:cNvSpPr txBox="1"/>
          <p:nvPr/>
        </p:nvSpPr>
        <p:spPr>
          <a:xfrm>
            <a:off x="4533900" y="1390829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Other 63% comes from the fossil fuels such as coal, gas, and oil.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EEC9F-4A6F-41DD-9FE8-B5FB42C3DC1F}"/>
              </a:ext>
            </a:extLst>
          </p:cNvPr>
          <p:cNvSpPr txBox="1"/>
          <p:nvPr/>
        </p:nvSpPr>
        <p:spPr>
          <a:xfrm>
            <a:off x="8543923" y="1476375"/>
            <a:ext cx="2943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nearly 2/3 of global electricity production is done by high carbon emission sources.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F96DB-23F5-4486-8CBB-8804E8E74FF9}"/>
              </a:ext>
            </a:extLst>
          </p:cNvPr>
          <p:cNvSpPr txBox="1"/>
          <p:nvPr/>
        </p:nvSpPr>
        <p:spPr>
          <a:xfrm>
            <a:off x="8913018" y="4594560"/>
            <a:ext cx="22240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serious negative impact on the climate changes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D7752-BB76-4C45-BCA9-11A7F7037D34}"/>
              </a:ext>
            </a:extLst>
          </p:cNvPr>
          <p:cNvSpPr txBox="1"/>
          <p:nvPr/>
        </p:nvSpPr>
        <p:spPr>
          <a:xfrm>
            <a:off x="5000624" y="4505980"/>
            <a:ext cx="19716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u="none" strike="noStrike" baseline="0" dirty="0">
                <a:solidFill>
                  <a:srgbClr val="000000"/>
                </a:solidFill>
              </a:rPr>
              <a:t>Global warming </a:t>
            </a:r>
            <a:endParaRPr lang="en-US" sz="3200" dirty="0"/>
          </a:p>
        </p:txBody>
      </p:sp>
      <p:pic>
        <p:nvPicPr>
          <p:cNvPr id="18" name="Graphic 17" descr="Warning outline">
            <a:extLst>
              <a:ext uri="{FF2B5EF4-FFF2-40B4-BE49-F238E27FC236}">
                <a16:creationId xmlns:a16="http://schemas.microsoft.com/office/drawing/2014/main" id="{62313D66-2F17-4D1E-A744-CB7DA8CA5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2657" y="3611046"/>
            <a:ext cx="1235870" cy="12358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6A2C79-6853-42C3-85B2-945F87BDA7ED}"/>
              </a:ext>
            </a:extLst>
          </p:cNvPr>
          <p:cNvSpPr txBox="1"/>
          <p:nvPr/>
        </p:nvSpPr>
        <p:spPr>
          <a:xfrm>
            <a:off x="316707" y="4615814"/>
            <a:ext cx="19145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Need a </a:t>
            </a:r>
          </a:p>
          <a:p>
            <a:pPr algn="ctr"/>
            <a:r>
              <a:rPr lang="en-US" sz="3200" dirty="0"/>
              <a:t>Solution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48C111B-B481-4AA4-9C53-B86734302FCE}"/>
              </a:ext>
            </a:extLst>
          </p:cNvPr>
          <p:cNvSpPr/>
          <p:nvPr/>
        </p:nvSpPr>
        <p:spPr>
          <a:xfrm>
            <a:off x="3028950" y="1828800"/>
            <a:ext cx="933450" cy="514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110CC72-D2A9-47E5-A7E5-600BA3244A20}"/>
              </a:ext>
            </a:extLst>
          </p:cNvPr>
          <p:cNvSpPr/>
          <p:nvPr/>
        </p:nvSpPr>
        <p:spPr>
          <a:xfrm>
            <a:off x="7286624" y="1876425"/>
            <a:ext cx="933450" cy="514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A3A9D435-4089-4CA3-A9E1-BBC8C67889B5}"/>
              </a:ext>
            </a:extLst>
          </p:cNvPr>
          <p:cNvSpPr/>
          <p:nvPr/>
        </p:nvSpPr>
        <p:spPr>
          <a:xfrm>
            <a:off x="9696450" y="2893039"/>
            <a:ext cx="657225" cy="11809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C906FC1-3B20-4D8C-A895-F00DAB3EFFA0}"/>
              </a:ext>
            </a:extLst>
          </p:cNvPr>
          <p:cNvSpPr/>
          <p:nvPr/>
        </p:nvSpPr>
        <p:spPr>
          <a:xfrm rot="10800000">
            <a:off x="7328296" y="4937549"/>
            <a:ext cx="933450" cy="514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F89354DF-4CC0-4B26-8251-3C95B6E93186}"/>
              </a:ext>
            </a:extLst>
          </p:cNvPr>
          <p:cNvSpPr/>
          <p:nvPr/>
        </p:nvSpPr>
        <p:spPr>
          <a:xfrm rot="10800000">
            <a:off x="2612231" y="4671547"/>
            <a:ext cx="1821656" cy="104635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Warning outline">
            <a:extLst>
              <a:ext uri="{FF2B5EF4-FFF2-40B4-BE49-F238E27FC236}">
                <a16:creationId xmlns:a16="http://schemas.microsoft.com/office/drawing/2014/main" id="{34383E09-08CA-4662-B0A9-58B206D90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1746" y="2922269"/>
            <a:ext cx="1235870" cy="12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61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8BE0F48-30B3-40D6-BDA6-5CF29BB14547}"/>
              </a:ext>
            </a:extLst>
          </p:cNvPr>
          <p:cNvSpPr/>
          <p:nvPr/>
        </p:nvSpPr>
        <p:spPr>
          <a:xfrm>
            <a:off x="2695575" y="5209030"/>
            <a:ext cx="6543674" cy="67160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B3A59B-1726-42E0-A380-BD0802EADD2F}"/>
              </a:ext>
            </a:extLst>
          </p:cNvPr>
          <p:cNvSpPr/>
          <p:nvPr/>
        </p:nvSpPr>
        <p:spPr>
          <a:xfrm>
            <a:off x="4238624" y="3637637"/>
            <a:ext cx="3209925" cy="67160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FEE2B8-4302-43D4-AC39-B7A803CEA2B9}"/>
              </a:ext>
            </a:extLst>
          </p:cNvPr>
          <p:cNvSpPr/>
          <p:nvPr/>
        </p:nvSpPr>
        <p:spPr>
          <a:xfrm>
            <a:off x="8543924" y="1901546"/>
            <a:ext cx="2819401" cy="1008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B4981A-4E9B-404D-A2E1-3689C421FF2E}"/>
              </a:ext>
            </a:extLst>
          </p:cNvPr>
          <p:cNvSpPr/>
          <p:nvPr/>
        </p:nvSpPr>
        <p:spPr>
          <a:xfrm>
            <a:off x="291702" y="1974399"/>
            <a:ext cx="2819401" cy="1008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2BD6D0-4CFC-4603-8947-FBB0D7D6C028}"/>
              </a:ext>
            </a:extLst>
          </p:cNvPr>
          <p:cNvSpPr/>
          <p:nvPr/>
        </p:nvSpPr>
        <p:spPr>
          <a:xfrm>
            <a:off x="4305299" y="1901546"/>
            <a:ext cx="2819401" cy="1008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8E344-3467-417D-A606-D958BE082E4B}"/>
              </a:ext>
            </a:extLst>
          </p:cNvPr>
          <p:cNvSpPr txBox="1"/>
          <p:nvPr/>
        </p:nvSpPr>
        <p:spPr>
          <a:xfrm>
            <a:off x="3393281" y="101084"/>
            <a:ext cx="540543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/>
              <a:t>Why Solar Tracking System Need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999F3A-CBDB-49BE-9902-96E2ECF35E3B}"/>
              </a:ext>
            </a:extLst>
          </p:cNvPr>
          <p:cNvSpPr txBox="1"/>
          <p:nvPr/>
        </p:nvSpPr>
        <p:spPr>
          <a:xfrm>
            <a:off x="370284" y="1947774"/>
            <a:ext cx="28670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average the earth surface receives about 604 W/m2 of solar energy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2B888-923F-4709-80E5-97519986B044}"/>
              </a:ext>
            </a:extLst>
          </p:cNvPr>
          <p:cNvSpPr txBox="1"/>
          <p:nvPr/>
        </p:nvSpPr>
        <p:spPr>
          <a:xfrm>
            <a:off x="4686300" y="1944171"/>
            <a:ext cx="2295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Lack of the efficiency and the cost of the fixed solar panels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B04BEC-EF44-4302-AFB2-64EDA73CF10B}"/>
              </a:ext>
            </a:extLst>
          </p:cNvPr>
          <p:cNvSpPr txBox="1"/>
          <p:nvPr/>
        </p:nvSpPr>
        <p:spPr>
          <a:xfrm>
            <a:off x="8924925" y="1944171"/>
            <a:ext cx="2190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3% of global electricity production due to solar panels </a:t>
            </a:r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51E715C-9301-4F42-8569-574ECC912116}"/>
              </a:ext>
            </a:extLst>
          </p:cNvPr>
          <p:cNvSpPr/>
          <p:nvPr/>
        </p:nvSpPr>
        <p:spPr>
          <a:xfrm>
            <a:off x="7448549" y="2070034"/>
            <a:ext cx="838201" cy="67160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83BAB7-1ADB-40B4-822C-189AB8FCFBE0}"/>
              </a:ext>
            </a:extLst>
          </p:cNvPr>
          <p:cNvSpPr txBox="1"/>
          <p:nvPr/>
        </p:nvSpPr>
        <p:spPr>
          <a:xfrm>
            <a:off x="4448174" y="3810800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into Tracking system</a:t>
            </a:r>
          </a:p>
        </p:txBody>
      </p:sp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FDA73144-E0FF-4B54-AB0F-6A35D0B66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4024" y="586472"/>
            <a:ext cx="1219200" cy="1219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56A579-94CC-469E-B093-1550122CF076}"/>
              </a:ext>
            </a:extLst>
          </p:cNvPr>
          <p:cNvSpPr txBox="1"/>
          <p:nvPr/>
        </p:nvSpPr>
        <p:spPr>
          <a:xfrm>
            <a:off x="3043237" y="53498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Will increase the performance of solar panel up to 30% - 40% </a:t>
            </a:r>
            <a:endParaRPr lang="en-US" dirty="0"/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500C73F7-0782-4801-86E8-9EE16D1A0E98}"/>
              </a:ext>
            </a:extLst>
          </p:cNvPr>
          <p:cNvSpPr/>
          <p:nvPr/>
        </p:nvSpPr>
        <p:spPr>
          <a:xfrm flipH="1" flipV="1">
            <a:off x="8156189" y="3215608"/>
            <a:ext cx="1362075" cy="11886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AB15C00A-907C-4996-A3F6-26906403F47F}"/>
              </a:ext>
            </a:extLst>
          </p:cNvPr>
          <p:cNvSpPr/>
          <p:nvPr/>
        </p:nvSpPr>
        <p:spPr>
          <a:xfrm>
            <a:off x="5419724" y="4418730"/>
            <a:ext cx="828675" cy="7065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Brainstorm with solid fill">
            <a:extLst>
              <a:ext uri="{FF2B5EF4-FFF2-40B4-BE49-F238E27FC236}">
                <a16:creationId xmlns:a16="http://schemas.microsoft.com/office/drawing/2014/main" id="{8F54BAA1-A599-4A99-B9CB-84BDF149C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191" y="4756155"/>
            <a:ext cx="1825620" cy="1825620"/>
          </a:xfrm>
          <a:prstGeom prst="rect">
            <a:avLst/>
          </a:prstGeom>
        </p:spPr>
      </p:pic>
      <p:pic>
        <p:nvPicPr>
          <p:cNvPr id="27" name="Graphic 26" descr="Badge Tick1 with solid fill">
            <a:extLst>
              <a:ext uri="{FF2B5EF4-FFF2-40B4-BE49-F238E27FC236}">
                <a16:creationId xmlns:a16="http://schemas.microsoft.com/office/drawing/2014/main" id="{7FD68497-0842-4646-8455-0A91963A2D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0300" y="4795564"/>
            <a:ext cx="1451615" cy="145161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E1CA07E-7E94-4600-829C-136DA6F0FDD4}"/>
              </a:ext>
            </a:extLst>
          </p:cNvPr>
          <p:cNvSpPr/>
          <p:nvPr/>
        </p:nvSpPr>
        <p:spPr>
          <a:xfrm>
            <a:off x="291702" y="3426470"/>
            <a:ext cx="2819401" cy="1008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5ED0B0-99BE-4FC5-9002-1191CB1B4CED}"/>
              </a:ext>
            </a:extLst>
          </p:cNvPr>
          <p:cNvSpPr txBox="1"/>
          <p:nvPr/>
        </p:nvSpPr>
        <p:spPr>
          <a:xfrm>
            <a:off x="753870" y="3622193"/>
            <a:ext cx="2867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Free Energy Source</a:t>
            </a:r>
            <a:endParaRPr lang="en-US" dirty="0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B784C18D-5637-4889-BC22-41E6D1DCB36E}"/>
              </a:ext>
            </a:extLst>
          </p:cNvPr>
          <p:cNvSpPr/>
          <p:nvPr/>
        </p:nvSpPr>
        <p:spPr>
          <a:xfrm>
            <a:off x="1463277" y="3027562"/>
            <a:ext cx="476250" cy="3594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B149E18-107A-4151-B65F-5523C8BE6CAE}"/>
              </a:ext>
            </a:extLst>
          </p:cNvPr>
          <p:cNvSpPr/>
          <p:nvPr/>
        </p:nvSpPr>
        <p:spPr>
          <a:xfrm>
            <a:off x="3315090" y="3716719"/>
            <a:ext cx="666360" cy="549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6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C068B8-2CEB-408C-86C8-7A3904C01603}"/>
              </a:ext>
            </a:extLst>
          </p:cNvPr>
          <p:cNvSpPr/>
          <p:nvPr/>
        </p:nvSpPr>
        <p:spPr>
          <a:xfrm>
            <a:off x="4391025" y="4167485"/>
            <a:ext cx="3162300" cy="11188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38F60DA-7762-4C26-B530-9999FCC9479A}"/>
              </a:ext>
            </a:extLst>
          </p:cNvPr>
          <p:cNvSpPr/>
          <p:nvPr/>
        </p:nvSpPr>
        <p:spPr>
          <a:xfrm>
            <a:off x="4391025" y="2869555"/>
            <a:ext cx="3162300" cy="92333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AEAB21-657E-4812-88B0-848ACC1D9CAC}"/>
              </a:ext>
            </a:extLst>
          </p:cNvPr>
          <p:cNvSpPr/>
          <p:nvPr/>
        </p:nvSpPr>
        <p:spPr>
          <a:xfrm>
            <a:off x="4391025" y="1571625"/>
            <a:ext cx="3162300" cy="92333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60BAE0-C700-4E4C-9A09-5C619823BD61}"/>
              </a:ext>
            </a:extLst>
          </p:cNvPr>
          <p:cNvSpPr/>
          <p:nvPr/>
        </p:nvSpPr>
        <p:spPr>
          <a:xfrm>
            <a:off x="552450" y="3515886"/>
            <a:ext cx="2667000" cy="77152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36AA4-CC49-44D7-BC94-6A4CC3137DF4}"/>
              </a:ext>
            </a:extLst>
          </p:cNvPr>
          <p:cNvSpPr txBox="1"/>
          <p:nvPr/>
        </p:nvSpPr>
        <p:spPr>
          <a:xfrm>
            <a:off x="3614736" y="129659"/>
            <a:ext cx="52244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/>
              <a:t>Simplicity Of Operation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5B2743-7D39-451F-A2A5-43208AAB8D31}"/>
              </a:ext>
            </a:extLst>
          </p:cNvPr>
          <p:cNvSpPr txBox="1"/>
          <p:nvPr/>
        </p:nvSpPr>
        <p:spPr>
          <a:xfrm>
            <a:off x="638175" y="366206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Fully Automated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8063-016F-4004-9FF2-4C3EA747C0A2}"/>
              </a:ext>
            </a:extLst>
          </p:cNvPr>
          <p:cNvSpPr txBox="1"/>
          <p:nvPr/>
        </p:nvSpPr>
        <p:spPr>
          <a:xfrm>
            <a:off x="4391025" y="1748909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Only Need to Supply power to the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72A768-5DB6-4E9C-BF70-5D4418DC414C}"/>
              </a:ext>
            </a:extLst>
          </p:cNvPr>
          <p:cNvSpPr txBox="1"/>
          <p:nvPr/>
        </p:nvSpPr>
        <p:spPr>
          <a:xfrm>
            <a:off x="4391025" y="314655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5V input Voltage need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EA642-EE21-498C-B94A-869DCF568920}"/>
              </a:ext>
            </a:extLst>
          </p:cNvPr>
          <p:cNvSpPr txBox="1"/>
          <p:nvPr/>
        </p:nvSpPr>
        <p:spPr>
          <a:xfrm>
            <a:off x="4391025" y="42672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Connect to Domestic Electricity supply by using an Adapter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282EAC9-B6FA-46F8-B48A-43A10AE5E8F6}"/>
              </a:ext>
            </a:extLst>
          </p:cNvPr>
          <p:cNvSpPr/>
          <p:nvPr/>
        </p:nvSpPr>
        <p:spPr>
          <a:xfrm>
            <a:off x="4391025" y="5660975"/>
            <a:ext cx="3162300" cy="92333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22F51-FCD5-4A46-A487-9AAEBF1FCD49}"/>
              </a:ext>
            </a:extLst>
          </p:cNvPr>
          <p:cNvSpPr txBox="1"/>
          <p:nvPr/>
        </p:nvSpPr>
        <p:spPr>
          <a:xfrm>
            <a:off x="4505325" y="5819209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9V batter needed for simple usage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9472C81-1C59-4DA8-8EA0-4EB7957D07C7}"/>
              </a:ext>
            </a:extLst>
          </p:cNvPr>
          <p:cNvSpPr/>
          <p:nvPr/>
        </p:nvSpPr>
        <p:spPr>
          <a:xfrm>
            <a:off x="8724902" y="3495675"/>
            <a:ext cx="2667000" cy="77152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7F4AD8-F96A-4394-8614-191C0830802F}"/>
              </a:ext>
            </a:extLst>
          </p:cNvPr>
          <p:cNvSpPr txBox="1"/>
          <p:nvPr/>
        </p:nvSpPr>
        <p:spPr>
          <a:xfrm>
            <a:off x="8943975" y="366206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Friendly product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7561935-8244-404B-8A29-B88F5BF0F966}"/>
              </a:ext>
            </a:extLst>
          </p:cNvPr>
          <p:cNvSpPr/>
          <p:nvPr/>
        </p:nvSpPr>
        <p:spPr>
          <a:xfrm>
            <a:off x="3405189" y="3607237"/>
            <a:ext cx="771525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7F0C018-D00F-43E9-9C6C-D6DC92D43670}"/>
              </a:ext>
            </a:extLst>
          </p:cNvPr>
          <p:cNvSpPr/>
          <p:nvPr/>
        </p:nvSpPr>
        <p:spPr>
          <a:xfrm>
            <a:off x="7753351" y="3624977"/>
            <a:ext cx="771525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27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262C48-7124-4217-A0E4-4DAE9FCC72ED}"/>
              </a:ext>
            </a:extLst>
          </p:cNvPr>
          <p:cNvSpPr/>
          <p:nvPr/>
        </p:nvSpPr>
        <p:spPr>
          <a:xfrm>
            <a:off x="380998" y="5704900"/>
            <a:ext cx="6010275" cy="73190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2E62E0-DC7E-4007-9C76-8CE21E261671}"/>
              </a:ext>
            </a:extLst>
          </p:cNvPr>
          <p:cNvSpPr/>
          <p:nvPr/>
        </p:nvSpPr>
        <p:spPr>
          <a:xfrm>
            <a:off x="380999" y="3370118"/>
            <a:ext cx="6010276" cy="5898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763B2EC-5ACD-4344-9327-1E4153CADBD7}"/>
              </a:ext>
            </a:extLst>
          </p:cNvPr>
          <p:cNvSpPr/>
          <p:nvPr/>
        </p:nvSpPr>
        <p:spPr>
          <a:xfrm>
            <a:off x="380999" y="4443683"/>
            <a:ext cx="6010275" cy="5898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99E7D8-FC59-49AF-8B0D-A018427EECE6}"/>
              </a:ext>
            </a:extLst>
          </p:cNvPr>
          <p:cNvSpPr/>
          <p:nvPr/>
        </p:nvSpPr>
        <p:spPr>
          <a:xfrm>
            <a:off x="380999" y="2316244"/>
            <a:ext cx="6010276" cy="5898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D125AC-01E7-4509-9F64-7E493C4BD780}"/>
              </a:ext>
            </a:extLst>
          </p:cNvPr>
          <p:cNvSpPr/>
          <p:nvPr/>
        </p:nvSpPr>
        <p:spPr>
          <a:xfrm>
            <a:off x="381000" y="1410341"/>
            <a:ext cx="6010275" cy="5898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937A5-2B60-4F96-85D6-4487AE0A7190}"/>
              </a:ext>
            </a:extLst>
          </p:cNvPr>
          <p:cNvSpPr txBox="1">
            <a:spLocks/>
          </p:cNvSpPr>
          <p:nvPr/>
        </p:nvSpPr>
        <p:spPr>
          <a:xfrm>
            <a:off x="3914776" y="153992"/>
            <a:ext cx="4676774" cy="7318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 dirty="0">
                <a:latin typeface="+mn-lt"/>
              </a:rPr>
              <a:t>Technical feasibility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7432F5-9DCD-4061-A8AA-3903CEC4B2D7}"/>
              </a:ext>
            </a:extLst>
          </p:cNvPr>
          <p:cNvSpPr txBox="1"/>
          <p:nvPr/>
        </p:nvSpPr>
        <p:spPr>
          <a:xfrm>
            <a:off x="457200" y="15056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Weight of the design is minimum.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EECCE-C87C-4C0A-886C-FE0D10E9F104}"/>
              </a:ext>
            </a:extLst>
          </p:cNvPr>
          <p:cNvSpPr txBox="1"/>
          <p:nvPr/>
        </p:nvSpPr>
        <p:spPr>
          <a:xfrm>
            <a:off x="457200" y="24474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Be easy to assemble 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65477-F7FB-48B2-845C-8635EA905325}"/>
              </a:ext>
            </a:extLst>
          </p:cNvPr>
          <p:cNvSpPr txBox="1"/>
          <p:nvPr/>
        </p:nvSpPr>
        <p:spPr>
          <a:xfrm>
            <a:off x="457200" y="35379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Store the energy that we can use power for a long time period.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0703F-71C7-4833-A647-BB9554629999}"/>
              </a:ext>
            </a:extLst>
          </p:cNvPr>
          <p:cNvSpPr txBox="1"/>
          <p:nvPr/>
        </p:nvSpPr>
        <p:spPr>
          <a:xfrm>
            <a:off x="457200" y="45811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Low Power consumption.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6AF63E-B089-4CB5-B62A-265DA6E2E568}"/>
              </a:ext>
            </a:extLst>
          </p:cNvPr>
          <p:cNvSpPr txBox="1"/>
          <p:nvPr/>
        </p:nvSpPr>
        <p:spPr>
          <a:xfrm>
            <a:off x="380999" y="5447659"/>
            <a:ext cx="65151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Supply at least 10% more energy efficiency than a conventional fixed solar panel. </a:t>
            </a:r>
          </a:p>
        </p:txBody>
      </p:sp>
      <p:pic>
        <p:nvPicPr>
          <p:cNvPr id="19" name="Graphic 18" descr="Badge Tick1 with solid fill">
            <a:extLst>
              <a:ext uri="{FF2B5EF4-FFF2-40B4-BE49-F238E27FC236}">
                <a16:creationId xmlns:a16="http://schemas.microsoft.com/office/drawing/2014/main" id="{508ED8C9-28C3-446E-A5BB-B1E33474E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7150" y="1248073"/>
            <a:ext cx="914400" cy="914400"/>
          </a:xfrm>
          <a:prstGeom prst="rect">
            <a:avLst/>
          </a:prstGeom>
        </p:spPr>
      </p:pic>
      <p:pic>
        <p:nvPicPr>
          <p:cNvPr id="20" name="Graphic 19" descr="Badge Tick1 with solid fill">
            <a:extLst>
              <a:ext uri="{FF2B5EF4-FFF2-40B4-BE49-F238E27FC236}">
                <a16:creationId xmlns:a16="http://schemas.microsoft.com/office/drawing/2014/main" id="{CC8D73E5-2E91-4A7A-93FD-538F06479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7625" y="2235611"/>
            <a:ext cx="914400" cy="914400"/>
          </a:xfrm>
          <a:prstGeom prst="rect">
            <a:avLst/>
          </a:prstGeom>
        </p:spPr>
      </p:pic>
      <p:pic>
        <p:nvPicPr>
          <p:cNvPr id="21" name="Graphic 20" descr="Badge Tick1 with solid fill">
            <a:extLst>
              <a:ext uri="{FF2B5EF4-FFF2-40B4-BE49-F238E27FC236}">
                <a16:creationId xmlns:a16="http://schemas.microsoft.com/office/drawing/2014/main" id="{6DCA9D92-A58C-458E-821A-EE7F85459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7625" y="3261935"/>
            <a:ext cx="914400" cy="914400"/>
          </a:xfrm>
          <a:prstGeom prst="rect">
            <a:avLst/>
          </a:prstGeom>
        </p:spPr>
      </p:pic>
      <p:pic>
        <p:nvPicPr>
          <p:cNvPr id="22" name="Graphic 21" descr="Badge Tick1 with solid fill">
            <a:extLst>
              <a:ext uri="{FF2B5EF4-FFF2-40B4-BE49-F238E27FC236}">
                <a16:creationId xmlns:a16="http://schemas.microsoft.com/office/drawing/2014/main" id="{70AD763E-58E8-47A8-ADC1-30A10706B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7150" y="4308635"/>
            <a:ext cx="914400" cy="914400"/>
          </a:xfrm>
          <a:prstGeom prst="rect">
            <a:avLst/>
          </a:prstGeom>
        </p:spPr>
      </p:pic>
      <p:pic>
        <p:nvPicPr>
          <p:cNvPr id="23" name="Graphic 22" descr="Badge Tick1 with solid fill">
            <a:extLst>
              <a:ext uri="{FF2B5EF4-FFF2-40B4-BE49-F238E27FC236}">
                <a16:creationId xmlns:a16="http://schemas.microsoft.com/office/drawing/2014/main" id="{4C61533A-49A6-402F-9AEE-18FB5E6A4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7150" y="54876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62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093F0E-3981-49AF-AFE1-1C832A5D90CB}"/>
              </a:ext>
            </a:extLst>
          </p:cNvPr>
          <p:cNvSpPr/>
          <p:nvPr/>
        </p:nvSpPr>
        <p:spPr>
          <a:xfrm>
            <a:off x="7267575" y="1751985"/>
            <a:ext cx="3695700" cy="61912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C22AE4-9679-4C5A-9764-A4AB7B7504AA}"/>
              </a:ext>
            </a:extLst>
          </p:cNvPr>
          <p:cNvSpPr/>
          <p:nvPr/>
        </p:nvSpPr>
        <p:spPr>
          <a:xfrm>
            <a:off x="990600" y="1800225"/>
            <a:ext cx="3695700" cy="61912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204A7-5B2D-4B22-89CF-FCD332FE3257}"/>
              </a:ext>
            </a:extLst>
          </p:cNvPr>
          <p:cNvSpPr txBox="1">
            <a:spLocks/>
          </p:cNvSpPr>
          <p:nvPr/>
        </p:nvSpPr>
        <p:spPr>
          <a:xfrm>
            <a:off x="4210051" y="317565"/>
            <a:ext cx="4676774" cy="7318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 dirty="0">
                <a:latin typeface="+mn-lt"/>
              </a:rPr>
              <a:t>Power feasibility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4C02CB-6DE9-48CA-AB7B-866DE4FEC493}"/>
              </a:ext>
            </a:extLst>
          </p:cNvPr>
          <p:cNvSpPr txBox="1"/>
          <p:nvPr/>
        </p:nvSpPr>
        <p:spPr>
          <a:xfrm>
            <a:off x="1247775" y="1905685"/>
            <a:ext cx="32956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solidFill>
                  <a:srgbClr val="000000"/>
                </a:solidFill>
              </a:rPr>
              <a:t>Increase of Power generation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F91F5-E20C-4675-9DA2-2F6C8071500F}"/>
              </a:ext>
            </a:extLst>
          </p:cNvPr>
          <p:cNvSpPr txBox="1"/>
          <p:nvPr/>
        </p:nvSpPr>
        <p:spPr>
          <a:xfrm>
            <a:off x="7734300" y="1857445"/>
            <a:ext cx="32956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solidFill>
                  <a:srgbClr val="000000"/>
                </a:solidFill>
              </a:rPr>
              <a:t>Low power consumption</a:t>
            </a:r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59E57436-6BFE-4C66-AFE8-F61A1B70E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7" y="2789297"/>
            <a:ext cx="4676774" cy="2878014"/>
          </a:xfrm>
          <a:prstGeom prst="rect">
            <a:avLst/>
          </a:prstGeom>
        </p:spPr>
      </p:pic>
      <p:pic>
        <p:nvPicPr>
          <p:cNvPr id="14" name="Picture 13" descr="Chart, bar chart, line chart&#10;&#10;Description automatically generated">
            <a:extLst>
              <a:ext uri="{FF2B5EF4-FFF2-40B4-BE49-F238E27FC236}">
                <a16:creationId xmlns:a16="http://schemas.microsoft.com/office/drawing/2014/main" id="{4A24ACC2-7B8E-4420-BB6E-E440DB5A2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31" y="2789297"/>
            <a:ext cx="4676772" cy="287801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BB3FBB8-6A39-47C9-92AC-644022FBF9E2}"/>
              </a:ext>
            </a:extLst>
          </p:cNvPr>
          <p:cNvSpPr/>
          <p:nvPr/>
        </p:nvSpPr>
        <p:spPr>
          <a:xfrm>
            <a:off x="7334250" y="5921310"/>
            <a:ext cx="3695700" cy="61912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7EC109D-8D02-4BA3-ABE9-53AB7AFA51F1}"/>
              </a:ext>
            </a:extLst>
          </p:cNvPr>
          <p:cNvSpPr/>
          <p:nvPr/>
        </p:nvSpPr>
        <p:spPr>
          <a:xfrm>
            <a:off x="1085850" y="5921310"/>
            <a:ext cx="3695700" cy="61912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9A7F67-FC72-40EC-8E1A-7D6BF3A004DC}"/>
              </a:ext>
            </a:extLst>
          </p:cNvPr>
          <p:cNvSpPr txBox="1"/>
          <p:nvPr/>
        </p:nvSpPr>
        <p:spPr>
          <a:xfrm>
            <a:off x="2452688" y="6026770"/>
            <a:ext cx="1214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solidFill>
                  <a:srgbClr val="000000"/>
                </a:solidFill>
              </a:rPr>
              <a:t>Clear Day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C69E54-7EE0-43CB-892F-86CFC85B1F94}"/>
              </a:ext>
            </a:extLst>
          </p:cNvPr>
          <p:cNvSpPr txBox="1"/>
          <p:nvPr/>
        </p:nvSpPr>
        <p:spPr>
          <a:xfrm>
            <a:off x="7943850" y="6024377"/>
            <a:ext cx="28098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solidFill>
                  <a:srgbClr val="000000"/>
                </a:solidFill>
              </a:rPr>
              <a:t>Rainy Day ( Estimated ) </a:t>
            </a:r>
          </a:p>
        </p:txBody>
      </p:sp>
    </p:spTree>
    <p:extLst>
      <p:ext uri="{BB962C8B-B14F-4D97-AF65-F5344CB8AC3E}">
        <p14:creationId xmlns:p14="http://schemas.microsoft.com/office/powerpoint/2010/main" val="1114445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Down 31">
            <a:extLst>
              <a:ext uri="{FF2B5EF4-FFF2-40B4-BE49-F238E27FC236}">
                <a16:creationId xmlns:a16="http://schemas.microsoft.com/office/drawing/2014/main" id="{9A931C85-4E2F-40A7-94A4-05C74F267EBB}"/>
              </a:ext>
            </a:extLst>
          </p:cNvPr>
          <p:cNvSpPr/>
          <p:nvPr/>
        </p:nvSpPr>
        <p:spPr>
          <a:xfrm>
            <a:off x="5835444" y="1785409"/>
            <a:ext cx="521111" cy="7964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F30E897-CA7E-4F29-A4EF-C206B063FF83}"/>
              </a:ext>
            </a:extLst>
          </p:cNvPr>
          <p:cNvSpPr/>
          <p:nvPr/>
        </p:nvSpPr>
        <p:spPr>
          <a:xfrm>
            <a:off x="4984955" y="2967137"/>
            <a:ext cx="2416274" cy="266485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B7AAE3-FEF7-47A9-9C42-DC3D04EB0E02}"/>
              </a:ext>
            </a:extLst>
          </p:cNvPr>
          <p:cNvSpPr/>
          <p:nvPr/>
        </p:nvSpPr>
        <p:spPr>
          <a:xfrm>
            <a:off x="860321" y="2625213"/>
            <a:ext cx="3406879" cy="356910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D59306-A447-4477-948D-A187EEC01DBD}"/>
              </a:ext>
            </a:extLst>
          </p:cNvPr>
          <p:cNvSpPr/>
          <p:nvPr/>
        </p:nvSpPr>
        <p:spPr>
          <a:xfrm>
            <a:off x="8064906" y="2703821"/>
            <a:ext cx="3406879" cy="34905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8C3B06-B6D9-42C3-ADDD-5C9F26188E31}"/>
              </a:ext>
            </a:extLst>
          </p:cNvPr>
          <p:cNvSpPr/>
          <p:nvPr/>
        </p:nvSpPr>
        <p:spPr>
          <a:xfrm>
            <a:off x="8416413" y="1603958"/>
            <a:ext cx="2497393" cy="40011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22C489-3090-4E0A-AF6A-43D15479A2FC}"/>
              </a:ext>
            </a:extLst>
          </p:cNvPr>
          <p:cNvSpPr/>
          <p:nvPr/>
        </p:nvSpPr>
        <p:spPr>
          <a:xfrm>
            <a:off x="1278194" y="1603958"/>
            <a:ext cx="2497393" cy="40011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E64E4-1420-40AF-8184-E48339D47383}"/>
              </a:ext>
            </a:extLst>
          </p:cNvPr>
          <p:cNvSpPr txBox="1">
            <a:spLocks/>
          </p:cNvSpPr>
          <p:nvPr/>
        </p:nvSpPr>
        <p:spPr>
          <a:xfrm>
            <a:off x="3871912" y="211142"/>
            <a:ext cx="4448175" cy="593729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+mn-lt"/>
              </a:rPr>
              <a:t>Product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E5A3C-04E2-4C5C-A390-5A4C04C7180F}"/>
              </a:ext>
            </a:extLst>
          </p:cNvPr>
          <p:cNvSpPr txBox="1"/>
          <p:nvPr/>
        </p:nvSpPr>
        <p:spPr>
          <a:xfrm>
            <a:off x="1278194" y="1603958"/>
            <a:ext cx="27726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>
                <a:solidFill>
                  <a:srgbClr val="000000"/>
                </a:solidFill>
              </a:rPr>
              <a:t>Mechanical Structure </a:t>
            </a:r>
            <a:endParaRPr lang="en-US" sz="2000" b="0" i="0" u="none" strike="noStrike" baseline="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AEA15-7A6C-4196-848D-CAC0607FD093}"/>
              </a:ext>
            </a:extLst>
          </p:cNvPr>
          <p:cNvSpPr txBox="1"/>
          <p:nvPr/>
        </p:nvSpPr>
        <p:spPr>
          <a:xfrm>
            <a:off x="8622889" y="1595426"/>
            <a:ext cx="2084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Electrical Structure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D9B02-38EC-4850-ADEC-FA5FED511D18}"/>
              </a:ext>
            </a:extLst>
          </p:cNvPr>
          <p:cNvSpPr txBox="1"/>
          <p:nvPr/>
        </p:nvSpPr>
        <p:spPr>
          <a:xfrm>
            <a:off x="1767347" y="2967137"/>
            <a:ext cx="159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Panel carrier.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A77EC1-92CC-4CC8-8AC7-53F0AE4F4835}"/>
              </a:ext>
            </a:extLst>
          </p:cNvPr>
          <p:cNvSpPr txBox="1"/>
          <p:nvPr/>
        </p:nvSpPr>
        <p:spPr>
          <a:xfrm>
            <a:off x="993058" y="3872404"/>
            <a:ext cx="3333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Panel carrier rotator and holder.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7C95D-D6ED-4CB9-9F77-799537F32F01}"/>
              </a:ext>
            </a:extLst>
          </p:cNvPr>
          <p:cNvSpPr txBox="1"/>
          <p:nvPr/>
        </p:nvSpPr>
        <p:spPr>
          <a:xfrm>
            <a:off x="887359" y="4777671"/>
            <a:ext cx="3333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PCB and battery cover and holder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9AB880-D9DA-4CB2-881B-FA013995B9EB}"/>
              </a:ext>
            </a:extLst>
          </p:cNvPr>
          <p:cNvSpPr txBox="1"/>
          <p:nvPr/>
        </p:nvSpPr>
        <p:spPr>
          <a:xfrm>
            <a:off x="9264442" y="2906105"/>
            <a:ext cx="159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Control unit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7B21D9-1128-499C-8F51-4135CBA29053}"/>
              </a:ext>
            </a:extLst>
          </p:cNvPr>
          <p:cNvSpPr txBox="1"/>
          <p:nvPr/>
        </p:nvSpPr>
        <p:spPr>
          <a:xfrm>
            <a:off x="9308688" y="3873157"/>
            <a:ext cx="130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Sensor unit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E7B76-FF47-49E9-BEAC-57950F6C91DF}"/>
              </a:ext>
            </a:extLst>
          </p:cNvPr>
          <p:cNvSpPr txBox="1"/>
          <p:nvPr/>
        </p:nvSpPr>
        <p:spPr>
          <a:xfrm>
            <a:off x="9008803" y="4765273"/>
            <a:ext cx="1848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Movement unit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DC4475-82BF-426C-8389-E134743E9F72}"/>
              </a:ext>
            </a:extLst>
          </p:cNvPr>
          <p:cNvSpPr txBox="1"/>
          <p:nvPr/>
        </p:nvSpPr>
        <p:spPr>
          <a:xfrm>
            <a:off x="8595847" y="5631993"/>
            <a:ext cx="2644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Power and converter unit 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0291F6BA-1555-480C-891A-892FC0BE6983}"/>
              </a:ext>
            </a:extLst>
          </p:cNvPr>
          <p:cNvSpPr/>
          <p:nvPr/>
        </p:nvSpPr>
        <p:spPr>
          <a:xfrm>
            <a:off x="2303205" y="2108136"/>
            <a:ext cx="521110" cy="4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63E85206-653A-4BD0-9635-DC6D7495499D}"/>
              </a:ext>
            </a:extLst>
          </p:cNvPr>
          <p:cNvSpPr/>
          <p:nvPr/>
        </p:nvSpPr>
        <p:spPr>
          <a:xfrm>
            <a:off x="9441423" y="2113168"/>
            <a:ext cx="521110" cy="4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Left-Right-Up 27">
            <a:extLst>
              <a:ext uri="{FF2B5EF4-FFF2-40B4-BE49-F238E27FC236}">
                <a16:creationId xmlns:a16="http://schemas.microsoft.com/office/drawing/2014/main" id="{F6A54C9D-32B4-4B1A-B8B6-1871408FBFF9}"/>
              </a:ext>
            </a:extLst>
          </p:cNvPr>
          <p:cNvSpPr/>
          <p:nvPr/>
        </p:nvSpPr>
        <p:spPr>
          <a:xfrm>
            <a:off x="4050890" y="849661"/>
            <a:ext cx="4090220" cy="1154407"/>
          </a:xfrm>
          <a:prstGeom prst="leftRightUp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504BC1-36F0-4F80-8A6C-FC3CAA8A2D03}"/>
              </a:ext>
            </a:extLst>
          </p:cNvPr>
          <p:cNvSpPr txBox="1"/>
          <p:nvPr/>
        </p:nvSpPr>
        <p:spPr>
          <a:xfrm>
            <a:off x="5067298" y="3151803"/>
            <a:ext cx="225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Software's used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5A2EF9-6FA4-4A48-BAB1-C9E2179260BC}"/>
              </a:ext>
            </a:extLst>
          </p:cNvPr>
          <p:cNvSpPr txBox="1"/>
          <p:nvPr/>
        </p:nvSpPr>
        <p:spPr>
          <a:xfrm>
            <a:off x="5418803" y="3766396"/>
            <a:ext cx="15928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</a:rPr>
              <a:t>Solidswork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Easy EDA</a:t>
            </a:r>
          </a:p>
          <a:p>
            <a:pPr algn="ctr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Microchip Studio</a:t>
            </a:r>
            <a:endParaRPr lang="en-US" sz="1800" b="0" i="0" u="none" strike="noStrike" baseline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557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825</Words>
  <Application>Microsoft Office PowerPoint</Application>
  <PresentationFormat>Widescreen</PresentationFormat>
  <Paragraphs>151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Aharoni</vt:lpstr>
      <vt:lpstr>Arial</vt:lpstr>
      <vt:lpstr>Calibri</vt:lpstr>
      <vt:lpstr>Calibri Light</vt:lpstr>
      <vt:lpstr>Times New Roman</vt:lpstr>
      <vt:lpstr>Wingdings</vt:lpstr>
      <vt:lpstr>Office Theme</vt:lpstr>
      <vt:lpstr>Office Theme</vt:lpstr>
      <vt:lpstr>EN1070 – Electronic Product Design and Manufacture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EN1070 – Electronic Product Design and Manufacture </dc:title>
  <dc:creator>rajitha wanshika</dc:creator>
  <cp:lastModifiedBy>Samal Punsara</cp:lastModifiedBy>
  <cp:revision>48</cp:revision>
  <dcterms:created xsi:type="dcterms:W3CDTF">2021-06-15T06:05:53Z</dcterms:created>
  <dcterms:modified xsi:type="dcterms:W3CDTF">2021-06-15T16:10:23Z</dcterms:modified>
</cp:coreProperties>
</file>